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2"/>
  </p:notesMasterIdLst>
  <p:sldIdLst>
    <p:sldId id="301" r:id="rId3"/>
    <p:sldId id="258" r:id="rId4"/>
    <p:sldId id="326" r:id="rId5"/>
    <p:sldId id="302" r:id="rId6"/>
    <p:sldId id="360" r:id="rId7"/>
    <p:sldId id="309" r:id="rId8"/>
    <p:sldId id="314" r:id="rId9"/>
    <p:sldId id="310" r:id="rId10"/>
    <p:sldId id="312" r:id="rId11"/>
    <p:sldId id="330" r:id="rId12"/>
    <p:sldId id="332" r:id="rId13"/>
    <p:sldId id="367" r:id="rId14"/>
    <p:sldId id="331" r:id="rId15"/>
    <p:sldId id="339" r:id="rId16"/>
    <p:sldId id="340" r:id="rId17"/>
    <p:sldId id="341" r:id="rId18"/>
    <p:sldId id="343" r:id="rId19"/>
    <p:sldId id="342" r:id="rId20"/>
    <p:sldId id="327" r:id="rId21"/>
    <p:sldId id="313" r:id="rId22"/>
    <p:sldId id="304" r:id="rId23"/>
    <p:sldId id="328" r:id="rId24"/>
    <p:sldId id="329" r:id="rId25"/>
    <p:sldId id="344" r:id="rId26"/>
    <p:sldId id="352" r:id="rId27"/>
    <p:sldId id="346" r:id="rId28"/>
    <p:sldId id="347" r:id="rId29"/>
    <p:sldId id="348" r:id="rId30"/>
    <p:sldId id="349" r:id="rId31"/>
    <p:sldId id="350" r:id="rId32"/>
    <p:sldId id="351" r:id="rId33"/>
    <p:sldId id="353" r:id="rId34"/>
    <p:sldId id="370" r:id="rId35"/>
    <p:sldId id="345" r:id="rId36"/>
    <p:sldId id="333" r:id="rId37"/>
    <p:sldId id="334" r:id="rId38"/>
    <p:sldId id="335" r:id="rId39"/>
    <p:sldId id="336" r:id="rId40"/>
    <p:sldId id="316" r:id="rId41"/>
    <p:sldId id="324" r:id="rId42"/>
    <p:sldId id="325" r:id="rId43"/>
    <p:sldId id="308" r:id="rId44"/>
    <p:sldId id="319" r:id="rId45"/>
    <p:sldId id="356" r:id="rId46"/>
    <p:sldId id="357" r:id="rId47"/>
    <p:sldId id="323" r:id="rId48"/>
    <p:sldId id="358" r:id="rId49"/>
    <p:sldId id="359" r:id="rId50"/>
    <p:sldId id="369" r:id="rId51"/>
    <p:sldId id="361" r:id="rId52"/>
    <p:sldId id="362" r:id="rId53"/>
    <p:sldId id="363" r:id="rId54"/>
    <p:sldId id="365" r:id="rId55"/>
    <p:sldId id="371" r:id="rId56"/>
    <p:sldId id="366" r:id="rId57"/>
    <p:sldId id="372" r:id="rId58"/>
    <p:sldId id="320" r:id="rId59"/>
    <p:sldId id="364" r:id="rId60"/>
    <p:sldId id="373" r:id="rId61"/>
    <p:sldId id="338" r:id="rId62"/>
    <p:sldId id="337" r:id="rId63"/>
    <p:sldId id="374" r:id="rId64"/>
    <p:sldId id="375" r:id="rId65"/>
    <p:sldId id="376" r:id="rId66"/>
    <p:sldId id="377" r:id="rId67"/>
    <p:sldId id="321" r:id="rId68"/>
    <p:sldId id="322" r:id="rId69"/>
    <p:sldId id="378" r:id="rId70"/>
    <p:sldId id="303"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94327-4D52-45BB-981D-E882642C3DF0}">
          <p14:sldIdLst>
            <p14:sldId id="301"/>
            <p14:sldId id="258"/>
            <p14:sldId id="326"/>
            <p14:sldId id="302"/>
            <p14:sldId id="360"/>
            <p14:sldId id="309"/>
            <p14:sldId id="314"/>
            <p14:sldId id="310"/>
            <p14:sldId id="312"/>
            <p14:sldId id="330"/>
            <p14:sldId id="332"/>
            <p14:sldId id="367"/>
            <p14:sldId id="331"/>
            <p14:sldId id="339"/>
            <p14:sldId id="340"/>
            <p14:sldId id="341"/>
            <p14:sldId id="343"/>
            <p14:sldId id="342"/>
            <p14:sldId id="327"/>
            <p14:sldId id="313"/>
            <p14:sldId id="304"/>
            <p14:sldId id="328"/>
            <p14:sldId id="329"/>
            <p14:sldId id="344"/>
            <p14:sldId id="352"/>
            <p14:sldId id="346"/>
            <p14:sldId id="347"/>
            <p14:sldId id="348"/>
            <p14:sldId id="349"/>
            <p14:sldId id="350"/>
            <p14:sldId id="351"/>
            <p14:sldId id="353"/>
            <p14:sldId id="370"/>
            <p14:sldId id="345"/>
            <p14:sldId id="333"/>
            <p14:sldId id="334"/>
            <p14:sldId id="335"/>
            <p14:sldId id="336"/>
            <p14:sldId id="316"/>
            <p14:sldId id="324"/>
            <p14:sldId id="325"/>
            <p14:sldId id="308"/>
            <p14:sldId id="319"/>
            <p14:sldId id="356"/>
            <p14:sldId id="357"/>
            <p14:sldId id="323"/>
            <p14:sldId id="358"/>
            <p14:sldId id="359"/>
            <p14:sldId id="369"/>
            <p14:sldId id="361"/>
            <p14:sldId id="362"/>
            <p14:sldId id="363"/>
            <p14:sldId id="365"/>
            <p14:sldId id="371"/>
            <p14:sldId id="366"/>
            <p14:sldId id="372"/>
            <p14:sldId id="320"/>
            <p14:sldId id="364"/>
            <p14:sldId id="373"/>
            <p14:sldId id="338"/>
            <p14:sldId id="337"/>
            <p14:sldId id="374"/>
            <p14:sldId id="375"/>
            <p14:sldId id="376"/>
            <p14:sldId id="377"/>
            <p14:sldId id="321"/>
            <p14:sldId id="322"/>
            <p14:sldId id="378"/>
            <p14:sldId id="30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6" autoAdjust="0"/>
    <p:restoredTop sz="92701" autoAdjust="0"/>
  </p:normalViewPr>
  <p:slideViewPr>
    <p:cSldViewPr>
      <p:cViewPr varScale="1">
        <p:scale>
          <a:sx n="68" d="100"/>
          <a:sy n="68" d="100"/>
        </p:scale>
        <p:origin x="1386"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107F47-C2C0-4BCB-9AD3-AE04CE4CAA2F}" type="datetimeFigureOut">
              <a:rPr lang="en-US" smtClean="0"/>
              <a:t>8/31/2019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35028E-47DD-4B58-8D43-F65505D0BCB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7687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18</a:t>
            </a:fld>
            <a:endParaRPr lang="en-US"/>
          </a:p>
        </p:txBody>
      </p:sp>
    </p:spTree>
    <p:extLst>
      <p:ext uri="{BB962C8B-B14F-4D97-AF65-F5344CB8AC3E}">
        <p14:creationId xmlns:p14="http://schemas.microsoft.com/office/powerpoint/2010/main" val="3104858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28</a:t>
            </a:fld>
            <a:endParaRPr lang="en-US"/>
          </a:p>
        </p:txBody>
      </p:sp>
    </p:spTree>
    <p:extLst>
      <p:ext uri="{BB962C8B-B14F-4D97-AF65-F5344CB8AC3E}">
        <p14:creationId xmlns:p14="http://schemas.microsoft.com/office/powerpoint/2010/main" val="2754070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32</a:t>
            </a:fld>
            <a:endParaRPr lang="en-US"/>
          </a:p>
        </p:txBody>
      </p:sp>
    </p:spTree>
    <p:extLst>
      <p:ext uri="{BB962C8B-B14F-4D97-AF65-F5344CB8AC3E}">
        <p14:creationId xmlns:p14="http://schemas.microsoft.com/office/powerpoint/2010/main" val="2380227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way to measure the “</a:t>
            </a:r>
            <a:r>
              <a:rPr lang="en-US" sz="1200" b="1" i="0" kern="1200" dirty="0" smtClean="0">
                <a:solidFill>
                  <a:schemeClr val="tx1"/>
                </a:solidFill>
                <a:effectLst/>
                <a:latin typeface="+mn-lt"/>
                <a:ea typeface="+mn-ea"/>
                <a:cs typeface="+mn-cs"/>
              </a:rPr>
              <a:t>cluster meaningfulness</a:t>
            </a:r>
            <a:r>
              <a:rPr lang="en-US" sz="1200" b="0" i="0" kern="1200" dirty="0" smtClean="0">
                <a:solidFill>
                  <a:schemeClr val="tx1"/>
                </a:solidFill>
                <a:effectLst/>
                <a:latin typeface="+mn-lt"/>
                <a:ea typeface="+mn-ea"/>
                <a:cs typeface="+mn-cs"/>
              </a:rPr>
              <a:t>” (z axis) is obtaining a value for the stability of the clusters (similar clusters for different runs with different initial centroids) and dividing it by the difference of the clusters obtain for the different datasets (one of them being random).</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If this value is close to zero </a:t>
            </a:r>
            <a:r>
              <a:rPr lang="en-US" sz="1200" b="0" i="0" kern="1200" dirty="0" smtClean="0">
                <a:solidFill>
                  <a:schemeClr val="tx1"/>
                </a:solidFill>
                <a:effectLst/>
                <a:latin typeface="+mn-lt"/>
                <a:ea typeface="+mn-ea"/>
                <a:cs typeface="+mn-cs"/>
              </a:rPr>
              <a:t>it means that the </a:t>
            </a:r>
            <a:r>
              <a:rPr lang="en-US" sz="1200" b="1" i="0" kern="1200" dirty="0" smtClean="0">
                <a:solidFill>
                  <a:schemeClr val="tx1"/>
                </a:solidFill>
                <a:effectLst/>
                <a:latin typeface="+mn-lt"/>
                <a:ea typeface="+mn-ea"/>
                <a:cs typeface="+mn-cs"/>
              </a:rPr>
              <a:t>clusters are stable </a:t>
            </a:r>
            <a:r>
              <a:rPr lang="en-US" sz="1200" b="0" i="0" kern="1200" dirty="0" smtClean="0">
                <a:solidFill>
                  <a:schemeClr val="tx1"/>
                </a:solidFill>
                <a:effectLst/>
                <a:latin typeface="+mn-lt"/>
                <a:ea typeface="+mn-ea"/>
                <a:cs typeface="+mn-cs"/>
              </a:rPr>
              <a:t>and far from the clusters generated for the random dataset. This clusters can be said to be meaningful. However, </a:t>
            </a:r>
            <a:r>
              <a:rPr lang="en-US" sz="1200" b="1" i="0" kern="1200" dirty="0" smtClean="0">
                <a:solidFill>
                  <a:schemeClr val="tx1"/>
                </a:solidFill>
                <a:effectLst/>
                <a:latin typeface="+mn-lt"/>
                <a:ea typeface="+mn-ea"/>
                <a:cs typeface="+mn-cs"/>
              </a:rPr>
              <a:t>if this is close to one </a:t>
            </a:r>
            <a:r>
              <a:rPr lang="en-US" sz="1200" b="0" i="0" kern="1200" dirty="0" smtClean="0">
                <a:solidFill>
                  <a:schemeClr val="tx1"/>
                </a:solidFill>
                <a:effectLst/>
                <a:latin typeface="+mn-lt"/>
                <a:ea typeface="+mn-ea"/>
                <a:cs typeface="+mn-cs"/>
              </a:rPr>
              <a:t>it means that the differences between different runs over the same data are similar to the differences with the clusters from the random dataset, this doesn’t make sense, since clusters generated from different datasets shouldn’t be similar; a value of 1 means that the clusters are not meaningful at all.</a:t>
            </a:r>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42</a:t>
            </a:fld>
            <a:endParaRPr lang="en-US"/>
          </a:p>
        </p:txBody>
      </p:sp>
    </p:spTree>
    <p:extLst>
      <p:ext uri="{BB962C8B-B14F-4D97-AF65-F5344CB8AC3E}">
        <p14:creationId xmlns:p14="http://schemas.microsoft.com/office/powerpoint/2010/main" val="2561089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Time series data is dense high-dimensional data, and thus, the cosine measure</a:t>
            </a:r>
          </a:p>
          <a:p>
            <a:r>
              <a:rPr lang="en-US" sz="1200" b="0" i="0" u="none" strike="noStrike" kern="1200" baseline="0" dirty="0" smtClean="0">
                <a:solidFill>
                  <a:schemeClr val="tx1"/>
                </a:solidFill>
                <a:latin typeface="+mn-lt"/>
                <a:ea typeface="+mn-ea"/>
                <a:cs typeface="+mn-cs"/>
              </a:rPr>
              <a:t>would not be appropriate since the cosine measure is appropriate for sparse</a:t>
            </a:r>
          </a:p>
          <a:p>
            <a:r>
              <a:rPr lang="en-US" sz="1200" b="0" i="0" u="none" strike="noStrike" kern="1200" baseline="0" dirty="0" smtClean="0">
                <a:solidFill>
                  <a:schemeClr val="tx1"/>
                </a:solidFill>
                <a:latin typeface="+mn-lt"/>
                <a:ea typeface="+mn-ea"/>
                <a:cs typeface="+mn-cs"/>
              </a:rPr>
              <a:t>data. If the magnitude of a time series is important, then Euclidean distance</a:t>
            </a:r>
          </a:p>
          <a:p>
            <a:r>
              <a:rPr lang="en-US" sz="1200" b="0" i="0" u="none" strike="noStrike" kern="1200" baseline="0" dirty="0" smtClean="0">
                <a:solidFill>
                  <a:schemeClr val="tx1"/>
                </a:solidFill>
                <a:latin typeface="+mn-lt"/>
                <a:ea typeface="+mn-ea"/>
                <a:cs typeface="+mn-cs"/>
              </a:rPr>
              <a:t>would be appropriate. If only the shapes of the time series are important,</a:t>
            </a:r>
          </a:p>
          <a:p>
            <a:r>
              <a:rPr lang="en-US" sz="1200" b="0" i="0" u="none" strike="noStrike" kern="1200" baseline="0" dirty="0" smtClean="0">
                <a:solidFill>
                  <a:schemeClr val="tx1"/>
                </a:solidFill>
                <a:latin typeface="+mn-lt"/>
                <a:ea typeface="+mn-ea"/>
                <a:cs typeface="+mn-cs"/>
              </a:rPr>
              <a:t>then correlation would be appropriate. Note that if the comparison of the</a:t>
            </a:r>
          </a:p>
          <a:p>
            <a:r>
              <a:rPr lang="en-US" sz="1200" b="0" i="0" u="none" strike="noStrike" kern="1200" baseline="0" dirty="0" smtClean="0">
                <a:solidFill>
                  <a:schemeClr val="tx1"/>
                </a:solidFill>
                <a:latin typeface="+mn-lt"/>
                <a:ea typeface="+mn-ea"/>
                <a:cs typeface="+mn-cs"/>
              </a:rPr>
              <a:t>time series needs to take in account that one time series might lead or lag</a:t>
            </a:r>
          </a:p>
          <a:p>
            <a:r>
              <a:rPr lang="en-US" sz="1200" b="0" i="0" u="none" strike="noStrike" kern="1200" baseline="0" dirty="0" smtClean="0">
                <a:solidFill>
                  <a:schemeClr val="tx1"/>
                </a:solidFill>
                <a:latin typeface="+mn-lt"/>
                <a:ea typeface="+mn-ea"/>
                <a:cs typeface="+mn-cs"/>
              </a:rPr>
              <a:t>another or only be related to another during specific time periods, then more</a:t>
            </a:r>
          </a:p>
          <a:p>
            <a:r>
              <a:rPr lang="en-US" sz="1200" b="0" i="0" u="none" strike="noStrike" kern="1200" baseline="0" dirty="0" smtClean="0">
                <a:solidFill>
                  <a:schemeClr val="tx1"/>
                </a:solidFill>
                <a:latin typeface="+mn-lt"/>
                <a:ea typeface="+mn-ea"/>
                <a:cs typeface="+mn-cs"/>
              </a:rPr>
              <a:t>sophisticated approaches to modeling time series similarity must be used.</a:t>
            </a:r>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46</a:t>
            </a:fld>
            <a:endParaRPr lang="en-US"/>
          </a:p>
        </p:txBody>
      </p:sp>
    </p:spTree>
    <p:extLst>
      <p:ext uri="{BB962C8B-B14F-4D97-AF65-F5344CB8AC3E}">
        <p14:creationId xmlns:p14="http://schemas.microsoft.com/office/powerpoint/2010/main" val="3115752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58</a:t>
            </a:fld>
            <a:endParaRPr lang="en-US"/>
          </a:p>
        </p:txBody>
      </p:sp>
    </p:spTree>
    <p:extLst>
      <p:ext uri="{BB962C8B-B14F-4D97-AF65-F5344CB8AC3E}">
        <p14:creationId xmlns:p14="http://schemas.microsoft.com/office/powerpoint/2010/main" val="260202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64</a:t>
            </a:fld>
            <a:endParaRPr lang="en-US"/>
          </a:p>
        </p:txBody>
      </p:sp>
    </p:spTree>
    <p:extLst>
      <p:ext uri="{BB962C8B-B14F-4D97-AF65-F5344CB8AC3E}">
        <p14:creationId xmlns:p14="http://schemas.microsoft.com/office/powerpoint/2010/main" val="3591538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endParaRPr kumimoji="0" lang="en-GB" sz="2400" u="none" strike="noStrike" kern="1200" cap="none" spc="0" normalizeH="0" noProof="0" dirty="0" smtClean="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Deemed</a:t>
            </a:r>
            <a:r>
              <a:rPr lang="en-US" sz="1100" baseline="0" dirty="0" smtClean="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p>
            <a:fld id="{24DC790F-7421-49B5-A335-8A15BB65C9AD}" type="datetime1">
              <a:rPr lang="en-US" smtClean="0"/>
              <a:t>8/31/2019</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767427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p>
            <a:fld id="{5D1E2D5E-AC7B-4B37-9246-DABB8770DABE}" type="datetime1">
              <a:rPr lang="en-US" smtClean="0"/>
              <a:t>8/31/2019</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p>
            <a:fld id="{29C7079E-14CB-49E3-8BA8-C540CEA3A588}" type="slidenum">
              <a:rPr lang="en-US" smtClean="0"/>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269046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p>
            <a:fld id="{2E7CC8AB-DA3C-4CB0-8904-60D39B1950B9}" type="datetime1">
              <a:rPr lang="en-US" smtClean="0"/>
              <a:t>8/31/2019</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989192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p>
            <a:fld id="{6D3843B5-5FC3-457A-8B78-AA42173FD6A0}" type="datetime1">
              <a:rPr lang="en-US" smtClean="0"/>
              <a:t>8/31/2019</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469607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p>
            <a:fld id="{2D19A4DA-62CB-43A4-9353-73E74A75742A}" type="datetime1">
              <a:rPr lang="en-US" smtClean="0"/>
              <a:t>8/31/2019</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335259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p>
            <a:fld id="{FE2A3B25-CB58-45A2-92CE-132D94BDC731}" type="datetime1">
              <a:rPr lang="en-US" smtClean="0"/>
              <a:t>8/31/2019</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85630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p>
            <a:fld id="{EAE2A60D-A378-4388-8F7C-2CE3DBDA5931}" type="datetime1">
              <a:rPr lang="en-US" smtClean="0"/>
              <a:t>8/31/2019</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879584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p>
            <a:fld id="{24C364BE-BBB4-4250-A714-DA52E34663AC}" type="datetime1">
              <a:rPr lang="en-US" smtClean="0"/>
              <a:t>8/31/2019</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133621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p>
            <a:fld id="{B07ECB27-79A4-4C4B-A5AA-09D7B8C301AE}" type="datetime1">
              <a:rPr lang="en-US" smtClean="0"/>
              <a:t>8/31/2019</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771162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p>
            <a:fld id="{0620B13D-7C50-4893-9B96-D671BAC7961C}" type="datetime1">
              <a:rPr lang="en-US" smtClean="0"/>
              <a:t>8/31/2019</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855455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p>
            <a:fld id="{FCBAAED9-73BB-43FB-BE57-5F116564B6DB}" type="datetime1">
              <a:rPr lang="en-US" smtClean="0"/>
              <a:t>8/31/2019</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02655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lvl1pPr marL="0" indent="0">
              <a:buNone/>
              <a:defRPr sz="794" b="1" cap="all" baseline="0">
                <a:solidFill>
                  <a:srgbClr val="EB8024"/>
                </a:solidFill>
                <a:latin typeface="+mj-lt"/>
                <a:cs typeface="BentonSans Book"/>
              </a:defRPr>
            </a:lvl1pPr>
          </a:lstStyle>
          <a:p>
            <a:pPr lvl="0"/>
            <a:r>
              <a:rPr lang="en-US" dirty="0"/>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lvl1pPr marL="0" indent="0">
              <a:buNone/>
              <a:defRPr sz="1588" baseline="0">
                <a:latin typeface="+mj-lt"/>
              </a:defRPr>
            </a:lvl1pPr>
            <a:lvl2pPr>
              <a:defRPr sz="1588"/>
            </a:lvl2pPr>
            <a:lvl3pPr>
              <a:defRPr sz="1588"/>
            </a:lvl3pPr>
            <a:lvl4pPr>
              <a:defRPr sz="1588"/>
            </a:lvl4pPr>
            <a:lvl5pPr>
              <a:defRPr sz="1588"/>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dirty="0">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lvl1pPr marL="151198" indent="-151198">
              <a:buClr>
                <a:srgbClr val="EB8024"/>
              </a:buClr>
              <a:buFont typeface="Arial"/>
              <a:buChar char="•"/>
              <a:defRPr sz="899">
                <a:latin typeface="Georgia"/>
                <a:cs typeface="Georgia"/>
              </a:defRPr>
            </a:lvl1pPr>
            <a:lvl2pPr marL="494080" indent="-151198">
              <a:buClr>
                <a:srgbClr val="EB8024"/>
              </a:buClr>
              <a:buFont typeface="Arial"/>
              <a:buChar char="•"/>
              <a:defRPr sz="899">
                <a:latin typeface="Georgia"/>
                <a:cs typeface="Georgia"/>
              </a:defRPr>
            </a:lvl2pPr>
            <a:lvl3pPr marL="836963" indent="-151198">
              <a:buClr>
                <a:srgbClr val="EB8024"/>
              </a:buClr>
              <a:buFont typeface="Arial"/>
              <a:buChar char="•"/>
              <a:defRPr sz="899">
                <a:latin typeface="Georgia"/>
                <a:cs typeface="Georgia"/>
              </a:defRPr>
            </a:lvl3pPr>
            <a:lvl4pPr marL="1179845" indent="-151198">
              <a:buClr>
                <a:srgbClr val="EB8024"/>
              </a:buClr>
              <a:buFont typeface="Arial"/>
              <a:buChar char="•"/>
              <a:defRPr sz="899">
                <a:latin typeface="Georgia"/>
                <a:cs typeface="Georgia"/>
              </a:defRPr>
            </a:lvl4pPr>
            <a:lvl5pPr marL="1522728" indent="-151198">
              <a:buClr>
                <a:srgbClr val="EB8024"/>
              </a:buClr>
              <a:buFont typeface="Arial"/>
              <a:buChar char="•"/>
              <a:defRPr sz="899">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p>
            <a:pPr lvl="0">
              <a:defRPr sz="2400">
                <a:solidFill>
                  <a:srgbClr val="F2AC00"/>
                </a:solidFill>
              </a:defRPr>
            </a:pPr>
            <a:endParaRPr sz="1270" dirty="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dirty="0"/>
          </a:p>
        </p:txBody>
      </p:sp>
    </p:spTree>
    <p:extLst>
      <p:ext uri="{BB962C8B-B14F-4D97-AF65-F5344CB8AC3E}">
        <p14:creationId xmlns:p14="http://schemas.microsoft.com/office/powerpoint/2010/main" val="2128320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E6B7A1-1A60-4CB5-83B3-0CE236199703}" type="datetimeFigureOut">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E6B7A1-1A60-4CB5-83B3-0CE236199703}" type="datetimeFigureOut">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E6B7A1-1A60-4CB5-83B3-0CE236199703}" type="datetimeFigureOut">
              <a:rPr lang="en-US" smtClean="0"/>
              <a:t>8/31/2019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E6B7A1-1A60-4CB5-83B3-0CE236199703}" type="datetimeFigureOut">
              <a:rPr lang="en-US" smtClean="0"/>
              <a:t>8/31/2019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6B7A1-1A60-4CB5-83B3-0CE236199703}" type="datetimeFigureOut">
              <a:rPr lang="en-US" smtClean="0"/>
              <a:t>8/31/2019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6B7A1-1A60-4CB5-83B3-0CE236199703}" type="datetimeFigureOut">
              <a:rPr lang="en-US" smtClean="0"/>
              <a:t>8/31/2019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6DAAC-8ABD-4CAE-AF6B-733F259BCA5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2156B-E58D-4B8D-8888-B311B490C688}" type="datetime1">
              <a:rPr lang="en-US" smtClean="0"/>
              <a:t>8/31/2019</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C7079E-14CB-49E3-8BA8-C540CEA3A588}" type="slidenum">
              <a:rPr lang="en-US" smtClean="0"/>
              <a:t>‹#›</a:t>
            </a:fld>
            <a:endParaRPr lang="en-US"/>
          </a:p>
        </p:txBody>
      </p:sp>
    </p:spTree>
    <p:extLst>
      <p:ext uri="{BB962C8B-B14F-4D97-AF65-F5344CB8AC3E}">
        <p14:creationId xmlns:p14="http://schemas.microsoft.com/office/powerpoint/2010/main" val="20007993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xbzJp78kOiI"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IAFxMLmR-so" TargetMode="External"/><Relationship Id="rId2" Type="http://schemas.openxmlformats.org/officeDocument/2006/relationships/image" Target="../media/image17.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influxdata.com/time-series-database/" TargetMode="External"/><Relationship Id="rId2" Type="http://schemas.openxmlformats.org/officeDocument/2006/relationships/hyperlink" Target="https://www.information-age.com/tconnected-car-data-explosion-123473363/" TargetMode="External"/><Relationship Id="rId1" Type="http://schemas.openxmlformats.org/officeDocument/2006/relationships/slideLayout" Target="../slideLayouts/slideLayout12.xml"/><Relationship Id="rId4" Type="http://schemas.openxmlformats.org/officeDocument/2006/relationships/hyperlink" Target="https://www.datastax.com/dev/blog/advanced-time-series-data-modell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www.youtube.com/watch?v=wCQa6phqhSw"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R-oWTWdS1J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www.youtube.com/watch?v=5Q5p6eVM7zM"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R-oWTWdS1Jg" TargetMode="External"/><Relationship Id="rId2" Type="http://schemas.openxmlformats.org/officeDocument/2006/relationships/hyperlink" Target="http://www.statsoft.com/textbook/elementary-concepts-in-statistics/" TargetMode="External"/><Relationship Id="rId1" Type="http://schemas.openxmlformats.org/officeDocument/2006/relationships/slideLayout" Target="../slideLayouts/slideLayout12.xml"/><Relationship Id="rId4" Type="http://schemas.openxmlformats.org/officeDocument/2006/relationships/hyperlink" Target="https://www.youtube.com/watch?v=5Q5p6eVM7z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towardsdatascience.com/dont-make-this-mistake-when-clustering-time-series-data-d9403f39bbb2"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hyperlink" Target="https://www.math.vu.nl/~sbhulai/papers/thesis-roelofsen.pdf" TargetMode="Externa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hyperlink" Target="http://www.statsoft.com/Textbook/Time-Series-Analysis"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pFkCIg7pPjM" TargetMode="External"/><Relationship Id="rId2" Type="http://schemas.openxmlformats.org/officeDocument/2006/relationships/hyperlink" Target="https://www.youtube.com/watch?v=Aw77aMLj9uM" TargetMode="External"/><Relationship Id="rId1" Type="http://schemas.openxmlformats.org/officeDocument/2006/relationships/slideLayout" Target="../slideLayouts/slideLayout14.xml"/><Relationship Id="rId4" Type="http://schemas.openxmlformats.org/officeDocument/2006/relationships/hyperlink" Target="https://www.youtube.com/watch?v=6isJCv6pGY8"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hyperlink" Target="https://machinelearningmastery.com/time-series-forecasting-methods-in-python-cheat-sheet/" TargetMode="Externa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hyperlink" Target="https://www1.nyc.gov/site/911reporting/reports/end-to-end-repsonse-time.page"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hyperlink" Target="https://machinelearningmastery.com/sarima-for-time-series-forecasting-in-python/" TargetMode="Externa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hyperlink" Target="https://www.analyticsvidhya.com/blog/2018/02/time-series-forecasting-methods/" TargetMode="External"/><Relationship Id="rId2" Type="http://schemas.openxmlformats.org/officeDocument/2006/relationships/hyperlink" Target="https://www.datascience.com/blog/time-series-forecasting-machine-learning-differences" TargetMode="External"/><Relationship Id="rId1" Type="http://schemas.openxmlformats.org/officeDocument/2006/relationships/slideLayout" Target="../slideLayouts/slideLayout12.xml"/><Relationship Id="rId4" Type="http://schemas.openxmlformats.org/officeDocument/2006/relationships/hyperlink" Target="https://www.analyticsvidhya.com/blog/2016/02/time-series-forecasting-codes-python/"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nwfsc-timeseries.github.io/atsa/Lectures/Week%206/lec_12_hmm.pdf" TargetMode="External"/><Relationship Id="rId2" Type="http://schemas.openxmlformats.org/officeDocument/2006/relationships/hyperlink" Target="https://towardsdatascience.com/hidden-markov-models-for-time-series-classification-basic-overview-a59b74e5e65b" TargetMode="Externa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hyperlink" Target="https://www.kaggle.com/mohitguptaomg/simple-forecast-with-ar-ma-arima/notebook" TargetMode="Externa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hyperlink" Target="https://academy.datastax.com/resources/getting-started-time-series-data-modeling" TargetMode="External"/><Relationship Id="rId7" Type="http://schemas.openxmlformats.org/officeDocument/2006/relationships/hyperlink" Target="http://www.statsoft.com/textbook/time-series-analysis#1general" TargetMode="External"/><Relationship Id="rId2" Type="http://schemas.openxmlformats.org/officeDocument/2006/relationships/hyperlink" Target="https://blog.timescale.com/what-the-heck-is-time-series-data-and-why-do-i-need-a-time-series-database-dcf3b1b18563/" TargetMode="External"/><Relationship Id="rId1" Type="http://schemas.openxmlformats.org/officeDocument/2006/relationships/slideLayout" Target="../slideLayouts/slideLayout12.xml"/><Relationship Id="rId6" Type="http://schemas.openxmlformats.org/officeDocument/2006/relationships/hyperlink" Target="https://machinelearningmastery.com/decompose-time-series-data-trend-seasonality/" TargetMode="External"/><Relationship Id="rId5" Type="http://schemas.openxmlformats.org/officeDocument/2006/relationships/hyperlink" Target="https://towardsdatascience.com/stationarity-in-time-series-analysis-90c94f27322" TargetMode="External"/><Relationship Id="rId4" Type="http://schemas.openxmlformats.org/officeDocument/2006/relationships/hyperlink" Target="http://www.statsoft.com/textbook/time-series-analysi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it-IT" dirty="0"/>
              <a:t>DSE ZG523 </a:t>
            </a:r>
            <a:r>
              <a:rPr lang="it-IT" dirty="0" smtClean="0"/>
              <a:t>Introduction </a:t>
            </a:r>
            <a:r>
              <a:rPr lang="it-IT" dirty="0"/>
              <a:t>to Data </a:t>
            </a:r>
            <a:r>
              <a:rPr lang="it-IT" dirty="0" smtClean="0"/>
              <a:t>Science</a:t>
            </a:r>
            <a:endParaRPr lang="en-US" dirty="0"/>
          </a:p>
        </p:txBody>
      </p:sp>
      <p:sp>
        <p:nvSpPr>
          <p:cNvPr id="7" name="Subtitle 6"/>
          <p:cNvSpPr>
            <a:spLocks noGrp="1"/>
          </p:cNvSpPr>
          <p:nvPr>
            <p:ph type="subTitle" idx="1"/>
          </p:nvPr>
        </p:nvSpPr>
        <p:spPr/>
        <p:txBody>
          <a:bodyPr/>
          <a:lstStyle/>
          <a:p>
            <a:r>
              <a:rPr lang="en-US" dirty="0" smtClean="0"/>
              <a:t>Lecture - 10</a:t>
            </a:r>
          </a:p>
          <a:p>
            <a:r>
              <a:rPr lang="en-US" dirty="0" smtClean="0"/>
              <a:t>Sumita Narang</a:t>
            </a:r>
            <a:endParaRPr lang="en-US" dirty="0"/>
          </a:p>
        </p:txBody>
      </p:sp>
    </p:spTree>
    <p:extLst>
      <p:ext uri="{BB962C8B-B14F-4D97-AF65-F5344CB8AC3E}">
        <p14:creationId xmlns:p14="http://schemas.microsoft.com/office/powerpoint/2010/main" val="19703349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4953000" cy="4525963"/>
          </a:xfrm>
        </p:spPr>
        <p:txBody>
          <a:bodyPr>
            <a:normAutofit fontScale="70000" lnSpcReduction="20000"/>
          </a:bodyPr>
          <a:lstStyle/>
          <a:p>
            <a:r>
              <a:rPr lang="en-US" b="1" u="sng" dirty="0" smtClean="0"/>
              <a:t>Stationarity in TS Data</a:t>
            </a:r>
          </a:p>
          <a:p>
            <a:r>
              <a:rPr lang="en-US" dirty="0" smtClean="0"/>
              <a:t>Stationarity </a:t>
            </a:r>
            <a:r>
              <a:rPr lang="en-US" dirty="0"/>
              <a:t>means that the statistical properties of a process generating a time series do not change over time. It does not mean that the series does not change over time, just that the </a:t>
            </a:r>
            <a:r>
              <a:rPr lang="en-US" b="1" i="1" dirty="0"/>
              <a:t>way</a:t>
            </a:r>
            <a:r>
              <a:rPr lang="en-US" b="1" dirty="0"/>
              <a:t> it changes </a:t>
            </a:r>
            <a:r>
              <a:rPr lang="en-US" dirty="0"/>
              <a:t>does not itself change over time. The algebraic equivalent is thus a linear function, perhaps, and not a constant one; the value of a linear function changes as 𝒙 grows, but the </a:t>
            </a:r>
            <a:r>
              <a:rPr lang="en-US" i="1" dirty="0"/>
              <a:t>way</a:t>
            </a:r>
            <a:r>
              <a:rPr lang="en-US" dirty="0"/>
              <a:t> it changes remains constant — it has a constant </a:t>
            </a:r>
            <a:r>
              <a:rPr lang="en-US" dirty="0" smtClean="0"/>
              <a:t>slope</a:t>
            </a:r>
            <a:r>
              <a:rPr lang="en-US" dirty="0"/>
              <a:t>; </a:t>
            </a:r>
            <a:r>
              <a:rPr lang="en-US" b="1" dirty="0"/>
              <a:t>one value that captures that rate of change</a:t>
            </a:r>
            <a:r>
              <a:rPr lang="en-US" dirty="0" smtClean="0"/>
              <a:t>.</a:t>
            </a:r>
          </a:p>
          <a:p>
            <a:r>
              <a:rPr lang="en-US" dirty="0" smtClean="0"/>
              <a:t>Stationary </a:t>
            </a:r>
            <a:r>
              <a:rPr lang="en-US" dirty="0"/>
              <a:t>processes are easier to analyze. </a:t>
            </a:r>
            <a:endParaRPr lang="en-US" dirty="0" smtClean="0"/>
          </a:p>
          <a:p>
            <a:endParaRPr lang="en-US" dirty="0" smtClean="0"/>
          </a:p>
          <a:p>
            <a:r>
              <a:rPr lang="en-US" dirty="0">
                <a:hlinkClick r:id="rId2"/>
              </a:rPr>
              <a:t>https://</a:t>
            </a:r>
            <a:r>
              <a:rPr lang="en-US" dirty="0" smtClean="0">
                <a:hlinkClick r:id="rId2"/>
              </a:rPr>
              <a:t>www.youtube.com/watch?v=xbzJp78kOiI</a:t>
            </a:r>
            <a:endParaRPr lang="en-US" dirty="0" smtClean="0"/>
          </a:p>
          <a:p>
            <a:r>
              <a:rPr lang="en-US" dirty="0" smtClean="0"/>
              <a:t>Joint Probability Distribution of series does not change over time i.e. mean and variance remain constant over time.</a:t>
            </a:r>
            <a:endParaRPr lang="en-US" dirty="0"/>
          </a:p>
        </p:txBody>
      </p:sp>
      <p:sp>
        <p:nvSpPr>
          <p:cNvPr id="3" name="Content Placeholder 2"/>
          <p:cNvSpPr>
            <a:spLocks noGrp="1"/>
          </p:cNvSpPr>
          <p:nvPr>
            <p:ph sz="quarter" idx="10"/>
          </p:nvPr>
        </p:nvSpPr>
        <p:spPr/>
        <p:txBody>
          <a:bodyPr/>
          <a:lstStyle/>
          <a:p>
            <a:r>
              <a:rPr lang="en-US" dirty="0"/>
              <a:t>Characteristics of Time Series </a:t>
            </a:r>
            <a:r>
              <a:rPr lang="en-US" dirty="0" smtClean="0"/>
              <a:t>Data 2/</a:t>
            </a:r>
            <a:endParaRPr lang="en-US" dirty="0"/>
          </a:p>
        </p:txBody>
      </p:sp>
      <p:pic>
        <p:nvPicPr>
          <p:cNvPr id="1026" name="Picture 2" descr="https://miro.medium.com/max/390/0*3XXCQed3bPHrD1l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676400"/>
            <a:ext cx="41148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589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0244" t="19186" r="42427" b="30306"/>
          <a:stretch/>
        </p:blipFill>
        <p:spPr>
          <a:xfrm>
            <a:off x="152401" y="1295400"/>
            <a:ext cx="8763000" cy="2501705"/>
          </a:xfrm>
          <a:prstGeom prst="rect">
            <a:avLst/>
          </a:prstGeom>
        </p:spPr>
      </p:pic>
      <p:sp>
        <p:nvSpPr>
          <p:cNvPr id="3" name="Content Placeholder 2"/>
          <p:cNvSpPr>
            <a:spLocks noGrp="1"/>
          </p:cNvSpPr>
          <p:nvPr>
            <p:ph sz="quarter" idx="10"/>
          </p:nvPr>
        </p:nvSpPr>
        <p:spPr/>
        <p:txBody>
          <a:bodyPr/>
          <a:lstStyle/>
          <a:p>
            <a:r>
              <a:rPr lang="en-US" dirty="0" smtClean="0"/>
              <a:t>Stationarity Measures</a:t>
            </a:r>
            <a:endParaRPr lang="en-US" dirty="0"/>
          </a:p>
        </p:txBody>
      </p:sp>
      <p:pic>
        <p:nvPicPr>
          <p:cNvPr id="4" name="Picture 4" descr="https://miro.medium.com/max/1290/1*tkx0_wwQ2JT7pSlTeg4yz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3800622"/>
            <a:ext cx="87630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265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470" t="21354" r="47292" b="31676"/>
          <a:stretch/>
        </p:blipFill>
        <p:spPr>
          <a:xfrm>
            <a:off x="228600" y="604911"/>
            <a:ext cx="8610600" cy="3276600"/>
          </a:xfrm>
          <a:prstGeom prst="rect">
            <a:avLst/>
          </a:prstGeom>
        </p:spPr>
      </p:pic>
      <p:pic>
        <p:nvPicPr>
          <p:cNvPr id="5" name="Picture 4"/>
          <p:cNvPicPr>
            <a:picLocks noChangeAspect="1"/>
          </p:cNvPicPr>
          <p:nvPr/>
        </p:nvPicPr>
        <p:blipFill rotWithShape="1">
          <a:blip r:embed="rId3"/>
          <a:srcRect l="14641" t="23958" r="46706" b="36252"/>
          <a:stretch/>
        </p:blipFill>
        <p:spPr>
          <a:xfrm>
            <a:off x="152400" y="3881511"/>
            <a:ext cx="8763000" cy="2910682"/>
          </a:xfrm>
          <a:prstGeom prst="rect">
            <a:avLst/>
          </a:prstGeom>
        </p:spPr>
      </p:pic>
      <p:sp>
        <p:nvSpPr>
          <p:cNvPr id="6" name="Rectangle 5"/>
          <p:cNvSpPr/>
          <p:nvPr/>
        </p:nvSpPr>
        <p:spPr>
          <a:xfrm>
            <a:off x="309489" y="240268"/>
            <a:ext cx="3006208" cy="461665"/>
          </a:xfrm>
          <a:prstGeom prst="rect">
            <a:avLst/>
          </a:prstGeom>
        </p:spPr>
        <p:txBody>
          <a:bodyPr wrap="none">
            <a:spAutoFit/>
          </a:bodyPr>
          <a:lstStyle/>
          <a:p>
            <a:r>
              <a:rPr lang="en-US" sz="2400" b="1" dirty="0">
                <a:solidFill>
                  <a:schemeClr val="accent1"/>
                </a:solidFill>
              </a:rPr>
              <a:t>Stationarity Measures</a:t>
            </a:r>
          </a:p>
        </p:txBody>
      </p:sp>
    </p:spTree>
    <p:extLst>
      <p:ext uri="{BB962C8B-B14F-4D97-AF65-F5344CB8AC3E}">
        <p14:creationId xmlns:p14="http://schemas.microsoft.com/office/powerpoint/2010/main" val="36522948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315" y="1388805"/>
            <a:ext cx="5641975" cy="5257800"/>
          </a:xfrm>
        </p:spPr>
        <p:txBody>
          <a:bodyPr>
            <a:noAutofit/>
          </a:bodyPr>
          <a:lstStyle/>
          <a:p>
            <a:pPr fontAlgn="base"/>
            <a:r>
              <a:rPr lang="en-US" sz="1200" b="1" u="sng" dirty="0"/>
              <a:t>Time Series Components</a:t>
            </a:r>
          </a:p>
          <a:p>
            <a:pPr fontAlgn="base"/>
            <a:r>
              <a:rPr lang="en-US" sz="1200" dirty="0"/>
              <a:t>A useful abstraction for selecting forecasting methods is to break a time series down into systematic and unsystematic components.</a:t>
            </a:r>
          </a:p>
          <a:p>
            <a:pPr fontAlgn="base"/>
            <a:r>
              <a:rPr lang="en-US" sz="1200" b="1" dirty="0"/>
              <a:t>Systematic</a:t>
            </a:r>
            <a:r>
              <a:rPr lang="en-US" sz="1200" dirty="0"/>
              <a:t>: Components of the time series that have consistency or recurrence and can be described and modeled.</a:t>
            </a:r>
          </a:p>
          <a:p>
            <a:pPr fontAlgn="base"/>
            <a:r>
              <a:rPr lang="en-US" sz="1200" b="1" dirty="0"/>
              <a:t>Non-Systematic</a:t>
            </a:r>
            <a:r>
              <a:rPr lang="en-US" sz="1200" dirty="0"/>
              <a:t>: Components of the time series that cannot be directly modeled.</a:t>
            </a:r>
          </a:p>
          <a:p>
            <a:pPr fontAlgn="base"/>
            <a:r>
              <a:rPr lang="en-US" sz="1200" dirty="0" smtClean="0"/>
              <a:t>A </a:t>
            </a:r>
            <a:r>
              <a:rPr lang="en-US" sz="1200" dirty="0"/>
              <a:t>given time series is thought to consist of </a:t>
            </a:r>
            <a:r>
              <a:rPr lang="en-US" sz="1200" b="1" dirty="0"/>
              <a:t>three systematic components including level, trend, </a:t>
            </a:r>
            <a:r>
              <a:rPr lang="en-US" sz="1200" b="1" dirty="0" smtClean="0"/>
              <a:t>seasonality, cyclical</a:t>
            </a:r>
            <a:r>
              <a:rPr lang="en-US" sz="1200" dirty="0" smtClean="0"/>
              <a:t>, </a:t>
            </a:r>
            <a:r>
              <a:rPr lang="en-US" sz="1200" dirty="0"/>
              <a:t>and one </a:t>
            </a:r>
            <a:r>
              <a:rPr lang="en-US" sz="1200" b="1" dirty="0"/>
              <a:t>non-systematic component called noise.</a:t>
            </a:r>
          </a:p>
          <a:p>
            <a:pPr fontAlgn="base"/>
            <a:r>
              <a:rPr lang="en-US" sz="1200" dirty="0"/>
              <a:t>These components are defined as follows:</a:t>
            </a:r>
          </a:p>
          <a:p>
            <a:pPr fontAlgn="base">
              <a:buFont typeface="Arial" panose="020B0604020202020204" pitchFamily="34" charset="0"/>
              <a:buChar char="•"/>
            </a:pPr>
            <a:r>
              <a:rPr lang="en-US" sz="1200" b="1" dirty="0"/>
              <a:t>Level</a:t>
            </a:r>
            <a:r>
              <a:rPr lang="en-US" sz="1200" dirty="0"/>
              <a:t>: The average value in the series.</a:t>
            </a:r>
          </a:p>
          <a:p>
            <a:pPr fontAlgn="base">
              <a:buFont typeface="Arial" panose="020B0604020202020204" pitchFamily="34" charset="0"/>
              <a:buChar char="•"/>
            </a:pPr>
            <a:r>
              <a:rPr lang="en-US" sz="1200" b="1" dirty="0"/>
              <a:t>Trend</a:t>
            </a:r>
            <a:r>
              <a:rPr lang="en-US" sz="1200" dirty="0"/>
              <a:t>: The increasing or decreasing value in the series</a:t>
            </a:r>
            <a:r>
              <a:rPr lang="en-US" sz="1200" dirty="0" smtClean="0"/>
              <a:t>.</a:t>
            </a:r>
            <a:r>
              <a:rPr lang="en-US" sz="1200" dirty="0"/>
              <a:t> </a:t>
            </a:r>
            <a:r>
              <a:rPr lang="en-US" sz="1200" dirty="0" smtClean="0"/>
              <a:t>Trend represents </a:t>
            </a:r>
            <a:r>
              <a:rPr lang="en-US" sz="1200" dirty="0"/>
              <a:t>a general systematic linear or (most often) nonlinear component that changes over time and does not repeat or at least does not repeat within the time range captured by our data (e.g., a plateau followed by a period of exponential growth). </a:t>
            </a:r>
            <a:endParaRPr lang="en-US" sz="1200" dirty="0" smtClean="0"/>
          </a:p>
          <a:p>
            <a:pPr fontAlgn="base">
              <a:buFont typeface="Arial" panose="020B0604020202020204" pitchFamily="34" charset="0"/>
              <a:buChar char="•"/>
            </a:pPr>
            <a:r>
              <a:rPr lang="en-US" sz="1200" b="1" dirty="0" smtClean="0"/>
              <a:t>Seasonality</a:t>
            </a:r>
            <a:r>
              <a:rPr lang="en-US" sz="1200" dirty="0"/>
              <a:t>: The repeating short-term cycle in the series</a:t>
            </a:r>
            <a:r>
              <a:rPr lang="en-US" sz="1200" dirty="0" smtClean="0"/>
              <a:t>. Seasonality </a:t>
            </a:r>
            <a:r>
              <a:rPr lang="en-US" sz="1200" dirty="0"/>
              <a:t>repeats itself in systematic intervals over time. </a:t>
            </a:r>
            <a:r>
              <a:rPr lang="en-US" sz="1200" dirty="0" smtClean="0"/>
              <a:t>Trend and Seasonality time </a:t>
            </a:r>
            <a:r>
              <a:rPr lang="en-US" sz="1200" dirty="0"/>
              <a:t>series components may coexist in real-life data. For example, sales of a company can rapidly grow over years but they still follow consistent seasonal patterns (e.g., as much as 25% of yearly sales each year are made in December, whereas only 4% in August</a:t>
            </a:r>
            <a:r>
              <a:rPr lang="en-US" sz="1200" dirty="0" smtClean="0"/>
              <a:t>).</a:t>
            </a:r>
          </a:p>
          <a:p>
            <a:pPr fontAlgn="base">
              <a:buFont typeface="Arial" panose="020B0604020202020204" pitchFamily="34" charset="0"/>
              <a:buChar char="•"/>
            </a:pPr>
            <a:r>
              <a:rPr lang="en-US" sz="1200" b="1" dirty="0" smtClean="0"/>
              <a:t>Cyclical</a:t>
            </a:r>
            <a:r>
              <a:rPr lang="en-US" sz="1200" dirty="0" smtClean="0"/>
              <a:t>: The repeated pattern that appears in TS Data over long time periods</a:t>
            </a:r>
            <a:endParaRPr lang="en-US" sz="1200" dirty="0"/>
          </a:p>
          <a:p>
            <a:pPr fontAlgn="base">
              <a:buFont typeface="Arial" panose="020B0604020202020204" pitchFamily="34" charset="0"/>
              <a:buChar char="•"/>
            </a:pPr>
            <a:r>
              <a:rPr lang="en-US" sz="1200" b="1" dirty="0"/>
              <a:t>Noise</a:t>
            </a:r>
            <a:r>
              <a:rPr lang="en-US" sz="1200" dirty="0"/>
              <a:t>: The random variation in the series</a:t>
            </a:r>
            <a:r>
              <a:rPr lang="en-US" sz="1200" dirty="0" smtClean="0"/>
              <a:t>.</a:t>
            </a:r>
            <a:r>
              <a:rPr lang="en-US" sz="1200" dirty="0"/>
              <a:t/>
            </a:r>
            <a:br>
              <a:rPr lang="en-US" sz="1200" dirty="0"/>
            </a:br>
            <a:endParaRPr lang="en-US" sz="1200" dirty="0"/>
          </a:p>
        </p:txBody>
      </p:sp>
      <p:sp>
        <p:nvSpPr>
          <p:cNvPr id="3" name="Content Placeholder 2"/>
          <p:cNvSpPr>
            <a:spLocks noGrp="1"/>
          </p:cNvSpPr>
          <p:nvPr>
            <p:ph sz="quarter" idx="10"/>
          </p:nvPr>
        </p:nvSpPr>
        <p:spPr/>
        <p:txBody>
          <a:bodyPr/>
          <a:lstStyle/>
          <a:p>
            <a:r>
              <a:rPr lang="en-US" dirty="0"/>
              <a:t>Characteristics of Time Series Data </a:t>
            </a:r>
            <a:r>
              <a:rPr lang="en-US" dirty="0" smtClean="0"/>
              <a:t>3/</a:t>
            </a:r>
            <a:endParaRPr lang="en-US" dirty="0"/>
          </a:p>
        </p:txBody>
      </p:sp>
      <p:pic>
        <p:nvPicPr>
          <p:cNvPr id="5" name="Picture 2" descr="time se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290" y="1528310"/>
            <a:ext cx="3422710" cy="24384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22462" y="4285978"/>
            <a:ext cx="3270310" cy="2031325"/>
          </a:xfrm>
          <a:prstGeom prst="rect">
            <a:avLst/>
          </a:prstGeom>
        </p:spPr>
        <p:txBody>
          <a:bodyPr wrap="square">
            <a:spAutoFit/>
          </a:bodyPr>
          <a:lstStyle/>
          <a:p>
            <a:r>
              <a:rPr lang="en-US" dirty="0">
                <a:hlinkClick r:id="rId3"/>
              </a:rPr>
              <a:t>https://</a:t>
            </a:r>
            <a:r>
              <a:rPr lang="en-US" dirty="0" smtClean="0">
                <a:hlinkClick r:id="rId3"/>
              </a:rPr>
              <a:t>www.youtube.com/watch?v=IAFxMLmR-so</a:t>
            </a:r>
            <a:endParaRPr lang="en-US" dirty="0" smtClean="0"/>
          </a:p>
          <a:p>
            <a:endParaRPr lang="en-US" dirty="0"/>
          </a:p>
          <a:p>
            <a:r>
              <a:rPr lang="en-US" dirty="0" smtClean="0"/>
              <a:t>Additive Seasonality – constant magnitude</a:t>
            </a:r>
          </a:p>
          <a:p>
            <a:r>
              <a:rPr lang="en-US" dirty="0" smtClean="0"/>
              <a:t>Multiplicative Seasonality –increasing magnitude</a:t>
            </a:r>
            <a:endParaRPr lang="en-US" dirty="0"/>
          </a:p>
        </p:txBody>
      </p:sp>
    </p:spTree>
    <p:extLst>
      <p:ext uri="{BB962C8B-B14F-4D97-AF65-F5344CB8AC3E}">
        <p14:creationId xmlns:p14="http://schemas.microsoft.com/office/powerpoint/2010/main" val="3330222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Trend component</a:t>
            </a:r>
            <a:endParaRPr lang="en-US" dirty="0"/>
          </a:p>
        </p:txBody>
      </p:sp>
      <p:pic>
        <p:nvPicPr>
          <p:cNvPr id="4" name="Picture 3"/>
          <p:cNvPicPr>
            <a:picLocks noChangeAspect="1"/>
          </p:cNvPicPr>
          <p:nvPr/>
        </p:nvPicPr>
        <p:blipFill rotWithShape="1">
          <a:blip r:embed="rId2"/>
          <a:srcRect l="2563" t="16666" r="34773" b="17709"/>
          <a:stretch/>
        </p:blipFill>
        <p:spPr>
          <a:xfrm>
            <a:off x="283698" y="1295400"/>
            <a:ext cx="8699695" cy="5059363"/>
          </a:xfrm>
          <a:prstGeom prst="rect">
            <a:avLst/>
          </a:prstGeom>
        </p:spPr>
      </p:pic>
    </p:spTree>
    <p:extLst>
      <p:ext uri="{BB962C8B-B14F-4D97-AF65-F5344CB8AC3E}">
        <p14:creationId xmlns:p14="http://schemas.microsoft.com/office/powerpoint/2010/main" val="2054520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17503" r="33908" b="16836"/>
          <a:stretch/>
        </p:blipFill>
        <p:spPr>
          <a:xfrm>
            <a:off x="152400" y="1524000"/>
            <a:ext cx="8883381" cy="4961925"/>
          </a:xfrm>
          <a:prstGeom prst="rect">
            <a:avLst/>
          </a:prstGeom>
        </p:spPr>
      </p:pic>
      <p:sp>
        <p:nvSpPr>
          <p:cNvPr id="3" name="Content Placeholder 2"/>
          <p:cNvSpPr>
            <a:spLocks noGrp="1"/>
          </p:cNvSpPr>
          <p:nvPr>
            <p:ph sz="quarter" idx="10"/>
          </p:nvPr>
        </p:nvSpPr>
        <p:spPr/>
        <p:txBody>
          <a:bodyPr/>
          <a:lstStyle/>
          <a:p>
            <a:r>
              <a:rPr lang="en-US" dirty="0" smtClean="0"/>
              <a:t>Seasonal component</a:t>
            </a:r>
            <a:endParaRPr lang="en-US" dirty="0"/>
          </a:p>
        </p:txBody>
      </p:sp>
    </p:spTree>
    <p:extLst>
      <p:ext uri="{BB962C8B-B14F-4D97-AF65-F5344CB8AC3E}">
        <p14:creationId xmlns:p14="http://schemas.microsoft.com/office/powerpoint/2010/main" val="4230682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19186" r="33908" b="16836"/>
          <a:stretch/>
        </p:blipFill>
        <p:spPr>
          <a:xfrm>
            <a:off x="304801" y="1524000"/>
            <a:ext cx="8985520" cy="4890284"/>
          </a:xfrm>
          <a:prstGeom prst="rect">
            <a:avLst/>
          </a:prstGeom>
        </p:spPr>
      </p:pic>
      <p:sp>
        <p:nvSpPr>
          <p:cNvPr id="3" name="Content Placeholder 2"/>
          <p:cNvSpPr>
            <a:spLocks noGrp="1"/>
          </p:cNvSpPr>
          <p:nvPr>
            <p:ph sz="quarter" idx="10"/>
          </p:nvPr>
        </p:nvSpPr>
        <p:spPr/>
        <p:txBody>
          <a:bodyPr/>
          <a:lstStyle/>
          <a:p>
            <a:r>
              <a:rPr lang="en-US" dirty="0" smtClean="0"/>
              <a:t>Noise Component</a:t>
            </a:r>
            <a:endParaRPr lang="en-US" dirty="0"/>
          </a:p>
        </p:txBody>
      </p:sp>
    </p:spTree>
    <p:extLst>
      <p:ext uri="{BB962C8B-B14F-4D97-AF65-F5344CB8AC3E}">
        <p14:creationId xmlns:p14="http://schemas.microsoft.com/office/powerpoint/2010/main" val="8834132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rotWithShape="1">
          <a:blip r:embed="rId2"/>
          <a:srcRect t="18718" r="34187" b="17741"/>
          <a:stretch/>
        </p:blipFill>
        <p:spPr>
          <a:xfrm>
            <a:off x="29308" y="152400"/>
            <a:ext cx="8962292" cy="6172200"/>
          </a:xfrm>
          <a:prstGeom prst="rect">
            <a:avLst/>
          </a:prstGeom>
        </p:spPr>
      </p:pic>
    </p:spTree>
    <p:extLst>
      <p:ext uri="{BB962C8B-B14F-4D97-AF65-F5344CB8AC3E}">
        <p14:creationId xmlns:p14="http://schemas.microsoft.com/office/powerpoint/2010/main" val="27172764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endParaRPr lang="en-US" dirty="0"/>
          </a:p>
        </p:txBody>
      </p:sp>
      <p:pic>
        <p:nvPicPr>
          <p:cNvPr id="4" name="Picture 3"/>
          <p:cNvPicPr>
            <a:picLocks noChangeAspect="1"/>
          </p:cNvPicPr>
          <p:nvPr/>
        </p:nvPicPr>
        <p:blipFill rotWithShape="1">
          <a:blip r:embed="rId3"/>
          <a:srcRect l="2928" t="19380" r="34993" b="17908"/>
          <a:stretch/>
        </p:blipFill>
        <p:spPr>
          <a:xfrm>
            <a:off x="21102" y="205816"/>
            <a:ext cx="8970498" cy="6194984"/>
          </a:xfrm>
          <a:prstGeom prst="rect">
            <a:avLst/>
          </a:prstGeom>
        </p:spPr>
      </p:pic>
    </p:spTree>
    <p:extLst>
      <p:ext uri="{BB962C8B-B14F-4D97-AF65-F5344CB8AC3E}">
        <p14:creationId xmlns:p14="http://schemas.microsoft.com/office/powerpoint/2010/main" val="3428635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Storage, Pre-processing</a:t>
            </a:r>
            <a:endParaRPr lang="en-US" dirty="0"/>
          </a:p>
        </p:txBody>
      </p:sp>
      <p:sp>
        <p:nvSpPr>
          <p:cNvPr id="5" name="Text Placeholder 4"/>
          <p:cNvSpPr>
            <a:spLocks noGrp="1"/>
          </p:cNvSpPr>
          <p:nvPr>
            <p:ph type="body" idx="1"/>
          </p:nvPr>
        </p:nvSpPr>
        <p:spPr/>
        <p:txBody>
          <a:bodyPr/>
          <a:lstStyle/>
          <a:p>
            <a:r>
              <a:rPr lang="en-US" dirty="0" smtClean="0"/>
              <a:t>Time Series Data</a:t>
            </a:r>
            <a:endParaRPr lang="en-US" dirty="0"/>
          </a:p>
        </p:txBody>
      </p:sp>
    </p:spTree>
    <p:extLst>
      <p:ext uri="{BB962C8B-B14F-4D97-AF65-F5344CB8AC3E}">
        <p14:creationId xmlns:p14="http://schemas.microsoft.com/office/powerpoint/2010/main" val="34058039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sz="2000" dirty="0" smtClean="0"/>
              <a:t>Time Series Data Definition &amp; Examples</a:t>
            </a:r>
          </a:p>
          <a:p>
            <a:pPr>
              <a:buFont typeface="Arial" panose="020B0604020202020204" pitchFamily="34" charset="0"/>
              <a:buChar char="•"/>
            </a:pPr>
            <a:r>
              <a:rPr lang="en-US" sz="2000" dirty="0" smtClean="0"/>
              <a:t>How to store Time Series Data</a:t>
            </a:r>
          </a:p>
          <a:p>
            <a:pPr>
              <a:buFont typeface="Arial" panose="020B0604020202020204" pitchFamily="34" charset="0"/>
              <a:buChar char="•"/>
            </a:pPr>
            <a:r>
              <a:rPr lang="en-US" sz="2000" dirty="0" smtClean="0"/>
              <a:t>How to estimate missing values in time series data</a:t>
            </a:r>
          </a:p>
          <a:p>
            <a:pPr>
              <a:buFont typeface="Arial" panose="020B0604020202020204" pitchFamily="34" charset="0"/>
              <a:buChar char="•"/>
            </a:pPr>
            <a:r>
              <a:rPr lang="en-US" sz="2000" dirty="0" smtClean="0"/>
              <a:t>Data Preprocessing for Time Series Data</a:t>
            </a:r>
          </a:p>
          <a:p>
            <a:pPr lvl="1">
              <a:buFont typeface="Arial" panose="020B0604020202020204" pitchFamily="34" charset="0"/>
              <a:buChar char="•"/>
            </a:pPr>
            <a:r>
              <a:rPr lang="en-US" sz="1200" dirty="0" smtClean="0"/>
              <a:t>Finding Correlation in Time series data</a:t>
            </a:r>
          </a:p>
          <a:p>
            <a:pPr lvl="1">
              <a:buFont typeface="Arial" panose="020B0604020202020204" pitchFamily="34" charset="0"/>
              <a:buChar char="•"/>
            </a:pPr>
            <a:r>
              <a:rPr lang="en-US" sz="1200" dirty="0" smtClean="0"/>
              <a:t>Finding patterns in time series data</a:t>
            </a:r>
          </a:p>
          <a:p>
            <a:pPr lvl="1">
              <a:buFont typeface="Arial" panose="020B0604020202020204" pitchFamily="34" charset="0"/>
              <a:buChar char="•"/>
            </a:pPr>
            <a:r>
              <a:rPr lang="en-US" sz="1200" dirty="0" smtClean="0"/>
              <a:t>Measure of Similarity in time series data</a:t>
            </a:r>
          </a:p>
          <a:p>
            <a:pPr>
              <a:buFont typeface="Arial" panose="020B0604020202020204" pitchFamily="34" charset="0"/>
              <a:buChar char="•"/>
            </a:pPr>
            <a:r>
              <a:rPr lang="en-US" sz="2000" dirty="0" smtClean="0"/>
              <a:t>Data Visualization for time Series Data</a:t>
            </a:r>
          </a:p>
          <a:p>
            <a:pPr>
              <a:buFont typeface="Arial" panose="020B0604020202020204" pitchFamily="34" charset="0"/>
              <a:buChar char="•"/>
            </a:pPr>
            <a:r>
              <a:rPr lang="en-US" sz="2000" dirty="0" smtClean="0"/>
              <a:t>Time Series Data Modelling Techniques</a:t>
            </a:r>
            <a:endParaRPr lang="en-US" sz="2000" dirty="0"/>
          </a:p>
        </p:txBody>
      </p:sp>
      <p:sp>
        <p:nvSpPr>
          <p:cNvPr id="3" name="Content Placeholder 2"/>
          <p:cNvSpPr>
            <a:spLocks noGrp="1"/>
          </p:cNvSpPr>
          <p:nvPr>
            <p:ph sz="quarter" idx="10"/>
          </p:nvPr>
        </p:nvSpPr>
        <p:spPr/>
        <p:txBody>
          <a:bodyPr/>
          <a:lstStyle/>
          <a:p>
            <a:r>
              <a:rPr lang="en-US" dirty="0" smtClean="0"/>
              <a:t>Objectives</a:t>
            </a:r>
            <a:endParaRPr lang="en-US" dirty="0"/>
          </a:p>
        </p:txBody>
      </p:sp>
    </p:spTree>
    <p:extLst>
      <p:ext uri="{BB962C8B-B14F-4D97-AF65-F5344CB8AC3E}">
        <p14:creationId xmlns:p14="http://schemas.microsoft.com/office/powerpoint/2010/main" val="32498356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983163"/>
          </a:xfrm>
        </p:spPr>
        <p:txBody>
          <a:bodyPr>
            <a:normAutofit fontScale="62500" lnSpcReduction="20000"/>
          </a:bodyPr>
          <a:lstStyle/>
          <a:p>
            <a:r>
              <a:rPr lang="en-US" dirty="0"/>
              <a:t>Why can’t I just use a “normal” (i.e., non-time-series) database</a:t>
            </a:r>
            <a:r>
              <a:rPr lang="en-US" dirty="0" smtClean="0"/>
              <a:t>?</a:t>
            </a:r>
          </a:p>
          <a:p>
            <a:r>
              <a:rPr lang="en-US" dirty="0"/>
              <a:t>The truth is that you can, and some people do. Yet why are TSDBs the fastest growing category of databases today? Two reasons: (1) scale and (2) usability</a:t>
            </a:r>
            <a:r>
              <a:rPr lang="en-US" dirty="0" smtClean="0"/>
              <a:t>.</a:t>
            </a:r>
          </a:p>
          <a:p>
            <a:pPr fontAlgn="base"/>
            <a:r>
              <a:rPr lang="en-US" b="1" dirty="0" smtClean="0"/>
              <a:t>Scale</a:t>
            </a:r>
            <a:r>
              <a:rPr lang="en-US" b="1" dirty="0"/>
              <a:t>: </a:t>
            </a:r>
            <a:r>
              <a:rPr lang="en-US" dirty="0"/>
              <a:t>Time-series data accumulates very quickly. (For example, a single connected car will collect </a:t>
            </a:r>
            <a:r>
              <a:rPr lang="en-US" dirty="0">
                <a:hlinkClick r:id="rId2"/>
              </a:rPr>
              <a:t>4,000 GB of data per day</a:t>
            </a:r>
            <a:r>
              <a:rPr lang="en-US" dirty="0"/>
              <a:t>.) And normal databases are not designed to handle that scale. Relational databases fare poorly with very large datasets; NoSQL databases fare better at scale, but can still be outperformed by a database fine-tuned for time-series data. In contrast, time-series databases (which can be based on relational or NoSQL databases) handle scale by introducing efficiencies that are only possible when you treat time as a first class citizen. These efficiencies result in performance improvements, including higher ingest rates, faster queries at scale (although some support more queries than others), and better data compression</a:t>
            </a:r>
            <a:r>
              <a:rPr lang="en-US" dirty="0" smtClean="0"/>
              <a:t>.</a:t>
            </a:r>
          </a:p>
          <a:p>
            <a:pPr fontAlgn="base"/>
            <a:endParaRPr lang="en-US" b="1" dirty="0" smtClean="0"/>
          </a:p>
          <a:p>
            <a:pPr fontAlgn="base"/>
            <a:r>
              <a:rPr lang="en-US" b="1" dirty="0" smtClean="0"/>
              <a:t>Usability</a:t>
            </a:r>
            <a:r>
              <a:rPr lang="en-US" b="1" dirty="0"/>
              <a:t>: </a:t>
            </a:r>
            <a:r>
              <a:rPr lang="en-US" dirty="0"/>
              <a:t>TSDBs also typically include functions and operations common to time-series data analysis such as data retention policies, continuous queries, flexible time aggregations, etc. Even if scale it not a concern at the moment (e.g., if you are just starting to collect data), these features can still provide a better user experience and make your life easier</a:t>
            </a:r>
            <a:r>
              <a:rPr lang="en-US" dirty="0" smtClean="0"/>
              <a:t>.</a:t>
            </a:r>
          </a:p>
          <a:p>
            <a:pPr fontAlgn="base"/>
            <a:endParaRPr lang="en-US" b="1" dirty="0" smtClean="0"/>
          </a:p>
          <a:p>
            <a:pPr fontAlgn="base"/>
            <a:r>
              <a:rPr lang="en-US" b="1" dirty="0" smtClean="0"/>
              <a:t>More about TSDBs -</a:t>
            </a:r>
            <a:endParaRPr lang="en-US" b="1" dirty="0"/>
          </a:p>
          <a:p>
            <a:pPr fontAlgn="base"/>
            <a:r>
              <a:rPr lang="en-US" dirty="0">
                <a:hlinkClick r:id="rId3"/>
              </a:rPr>
              <a:t>https://www.influxdata.com/time-series-database</a:t>
            </a:r>
            <a:r>
              <a:rPr lang="en-US" dirty="0" smtClean="0">
                <a:hlinkClick r:id="rId3"/>
              </a:rPr>
              <a:t>/</a:t>
            </a:r>
            <a:endParaRPr lang="en-US" dirty="0" smtClean="0"/>
          </a:p>
          <a:p>
            <a:pPr fontAlgn="base"/>
            <a:r>
              <a:rPr lang="en-US" dirty="0">
                <a:hlinkClick r:id="rId4"/>
              </a:rPr>
              <a:t>https://</a:t>
            </a:r>
            <a:r>
              <a:rPr lang="en-US" dirty="0" smtClean="0">
                <a:hlinkClick r:id="rId4"/>
              </a:rPr>
              <a:t>www.datastax.com/dev/blog/advanced-time-series-data-modelling</a:t>
            </a:r>
            <a:r>
              <a:rPr lang="en-US" dirty="0" smtClean="0"/>
              <a:t> (ease to store offset, value)</a:t>
            </a:r>
            <a:endParaRPr lang="en-US" dirty="0"/>
          </a:p>
          <a:p>
            <a:pPr fontAlgn="base"/>
            <a:endParaRPr lang="en-US" dirty="0"/>
          </a:p>
        </p:txBody>
      </p:sp>
      <p:sp>
        <p:nvSpPr>
          <p:cNvPr id="3" name="Content Placeholder 2"/>
          <p:cNvSpPr>
            <a:spLocks noGrp="1"/>
          </p:cNvSpPr>
          <p:nvPr>
            <p:ph sz="quarter" idx="10"/>
          </p:nvPr>
        </p:nvSpPr>
        <p:spPr/>
        <p:txBody>
          <a:bodyPr/>
          <a:lstStyle/>
          <a:p>
            <a:r>
              <a:rPr lang="en-US" dirty="0" smtClean="0"/>
              <a:t>How to store Time Series Data</a:t>
            </a:r>
            <a:endParaRPr lang="en-US" dirty="0"/>
          </a:p>
        </p:txBody>
      </p:sp>
    </p:spTree>
    <p:extLst>
      <p:ext uri="{BB962C8B-B14F-4D97-AF65-F5344CB8AC3E}">
        <p14:creationId xmlns:p14="http://schemas.microsoft.com/office/powerpoint/2010/main" val="15627654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smtClean="0"/>
              <a:t>Sometimes </a:t>
            </a:r>
            <a:r>
              <a:rPr lang="en-US" dirty="0"/>
              <a:t>missing data can be reliably estimated</a:t>
            </a:r>
            <a:r>
              <a:rPr lang="en-US" dirty="0" smtClean="0"/>
              <a:t>.</a:t>
            </a:r>
          </a:p>
          <a:p>
            <a:endParaRPr lang="en-US" dirty="0"/>
          </a:p>
          <a:p>
            <a:r>
              <a:rPr lang="en-US" dirty="0"/>
              <a:t>For example, </a:t>
            </a:r>
            <a:r>
              <a:rPr lang="en-US" b="1" dirty="0"/>
              <a:t>consider a time series that changes in a reasonably</a:t>
            </a:r>
          </a:p>
          <a:p>
            <a:r>
              <a:rPr lang="en-US" b="1" dirty="0"/>
              <a:t>smooth fashion, </a:t>
            </a:r>
            <a:r>
              <a:rPr lang="en-US" dirty="0"/>
              <a:t>but has a few, widely scattered missing values. In such cases,</a:t>
            </a:r>
          </a:p>
          <a:p>
            <a:r>
              <a:rPr lang="en-US" dirty="0"/>
              <a:t>the missing values can be estimated </a:t>
            </a:r>
            <a:r>
              <a:rPr lang="en-US" b="1" dirty="0"/>
              <a:t>(interpolated) </a:t>
            </a:r>
            <a:r>
              <a:rPr lang="en-US" b="1" dirty="0" err="1"/>
              <a:t>bV</a:t>
            </a:r>
            <a:r>
              <a:rPr lang="en-US" dirty="0"/>
              <a:t> using the remaining</a:t>
            </a:r>
          </a:p>
          <a:p>
            <a:r>
              <a:rPr lang="en-US" dirty="0"/>
              <a:t>values. </a:t>
            </a:r>
            <a:endParaRPr lang="en-US" dirty="0" smtClean="0"/>
          </a:p>
          <a:p>
            <a:pPr>
              <a:buFont typeface="Arial" panose="020B0604020202020204" pitchFamily="34" charset="0"/>
              <a:buChar char="•"/>
            </a:pPr>
            <a:r>
              <a:rPr lang="en-US" dirty="0" smtClean="0"/>
              <a:t>As </a:t>
            </a:r>
            <a:r>
              <a:rPr lang="en-US" dirty="0"/>
              <a:t>another example, consider a data set that has many similar </a:t>
            </a:r>
            <a:r>
              <a:rPr lang="en-US" dirty="0" smtClean="0"/>
              <a:t>data points</a:t>
            </a:r>
            <a:r>
              <a:rPr lang="en-US" dirty="0"/>
              <a:t>. In this situation, the attribute values of the points closest to the </a:t>
            </a:r>
            <a:r>
              <a:rPr lang="en-US" dirty="0" smtClean="0"/>
              <a:t>point with </a:t>
            </a:r>
            <a:r>
              <a:rPr lang="en-US" dirty="0"/>
              <a:t>the missing value are often used to estimate the missing value. </a:t>
            </a:r>
            <a:endParaRPr lang="en-US" dirty="0" smtClean="0"/>
          </a:p>
          <a:p>
            <a:pPr>
              <a:buFont typeface="Arial" panose="020B0604020202020204" pitchFamily="34" charset="0"/>
              <a:buChar char="•"/>
            </a:pPr>
            <a:r>
              <a:rPr lang="en-US" dirty="0" smtClean="0"/>
              <a:t>If the attribute </a:t>
            </a:r>
            <a:r>
              <a:rPr lang="en-US" dirty="0"/>
              <a:t>is continuous, then the </a:t>
            </a:r>
            <a:r>
              <a:rPr lang="en-US" b="1" dirty="0"/>
              <a:t>average attribute value </a:t>
            </a:r>
            <a:r>
              <a:rPr lang="en-US" dirty="0"/>
              <a:t>of the nearest </a:t>
            </a:r>
            <a:r>
              <a:rPr lang="en-US" dirty="0" smtClean="0"/>
              <a:t>neighbors is </a:t>
            </a:r>
            <a:r>
              <a:rPr lang="en-US" dirty="0"/>
              <a:t>used; </a:t>
            </a:r>
            <a:endParaRPr lang="en-US" dirty="0" smtClean="0"/>
          </a:p>
          <a:p>
            <a:pPr>
              <a:buFont typeface="Arial" panose="020B0604020202020204" pitchFamily="34" charset="0"/>
              <a:buChar char="•"/>
            </a:pPr>
            <a:r>
              <a:rPr lang="en-US" dirty="0" smtClean="0"/>
              <a:t>if </a:t>
            </a:r>
            <a:r>
              <a:rPr lang="en-US" dirty="0"/>
              <a:t>the attribute is categorical, then the most commonly </a:t>
            </a:r>
            <a:r>
              <a:rPr lang="en-US" dirty="0" smtClean="0"/>
              <a:t>occurring attribute </a:t>
            </a:r>
            <a:r>
              <a:rPr lang="en-US" dirty="0"/>
              <a:t>value can be taken. </a:t>
            </a:r>
            <a:endParaRPr lang="en-US" dirty="0" smtClean="0"/>
          </a:p>
          <a:p>
            <a:pPr marL="0" indent="0"/>
            <a:r>
              <a:rPr lang="en-US" dirty="0" smtClean="0"/>
              <a:t>For </a:t>
            </a:r>
            <a:r>
              <a:rPr lang="en-US" dirty="0"/>
              <a:t>a concrete illustration, consider </a:t>
            </a:r>
            <a:r>
              <a:rPr lang="en-US" dirty="0" smtClean="0"/>
              <a:t>precipitation measurements </a:t>
            </a:r>
            <a:r>
              <a:rPr lang="en-US" dirty="0"/>
              <a:t>that are recorded by ground stations. For areas not </a:t>
            </a:r>
            <a:r>
              <a:rPr lang="en-US" dirty="0" smtClean="0"/>
              <a:t>containing a </a:t>
            </a:r>
            <a:r>
              <a:rPr lang="en-US" dirty="0"/>
              <a:t>ground station, the precipitation can be estimated using values observed </a:t>
            </a:r>
            <a:r>
              <a:rPr lang="en-US" dirty="0" smtClean="0"/>
              <a:t>at nearby </a:t>
            </a:r>
            <a:r>
              <a:rPr lang="en-US" dirty="0"/>
              <a:t>ground stations.</a:t>
            </a:r>
          </a:p>
        </p:txBody>
      </p:sp>
      <p:sp>
        <p:nvSpPr>
          <p:cNvPr id="3" name="Content Placeholder 2"/>
          <p:cNvSpPr>
            <a:spLocks noGrp="1"/>
          </p:cNvSpPr>
          <p:nvPr>
            <p:ph sz="quarter" idx="10"/>
          </p:nvPr>
        </p:nvSpPr>
        <p:spPr/>
        <p:txBody>
          <a:bodyPr/>
          <a:lstStyle/>
          <a:p>
            <a:r>
              <a:rPr lang="en-US" dirty="0"/>
              <a:t>Estimate Missing </a:t>
            </a:r>
            <a:r>
              <a:rPr lang="en-US" dirty="0" smtClean="0"/>
              <a:t>Values – time series data</a:t>
            </a:r>
            <a:endParaRPr lang="en-US" dirty="0"/>
          </a:p>
        </p:txBody>
      </p:sp>
    </p:spTree>
    <p:extLst>
      <p:ext uri="{BB962C8B-B14F-4D97-AF65-F5344CB8AC3E}">
        <p14:creationId xmlns:p14="http://schemas.microsoft.com/office/powerpoint/2010/main" val="1998245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Identifying Patterns in TS Data</a:t>
            </a:r>
            <a:endParaRPr lang="en-US" dirty="0"/>
          </a:p>
        </p:txBody>
      </p:sp>
      <p:sp>
        <p:nvSpPr>
          <p:cNvPr id="5" name="Text Placeholder 4"/>
          <p:cNvSpPr>
            <a:spLocks noGrp="1"/>
          </p:cNvSpPr>
          <p:nvPr>
            <p:ph type="body" idx="1"/>
          </p:nvPr>
        </p:nvSpPr>
        <p:spPr/>
        <p:txBody>
          <a:bodyPr/>
          <a:lstStyle/>
          <a:p>
            <a:r>
              <a:rPr lang="en-US" dirty="0" smtClean="0"/>
              <a:t>Data Visualization Techniques</a:t>
            </a:r>
          </a:p>
          <a:p>
            <a:r>
              <a:rPr lang="en-US" dirty="0" smtClean="0"/>
              <a:t>Finding TS Data Components</a:t>
            </a:r>
            <a:endParaRPr lang="en-US" dirty="0"/>
          </a:p>
        </p:txBody>
      </p:sp>
    </p:spTree>
    <p:extLst>
      <p:ext uri="{BB962C8B-B14F-4D97-AF65-F5344CB8AC3E}">
        <p14:creationId xmlns:p14="http://schemas.microsoft.com/office/powerpoint/2010/main" val="25240193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fontScale="92500" lnSpcReduction="20000"/>
          </a:bodyPr>
          <a:lstStyle/>
          <a:p>
            <a:r>
              <a:rPr lang="en-US" dirty="0"/>
              <a:t>There are two main goals of time series analysis: </a:t>
            </a:r>
            <a:endParaRPr lang="en-US" dirty="0" smtClean="0"/>
          </a:p>
          <a:p>
            <a:pPr marL="457200" indent="-457200">
              <a:buAutoNum type="alphaLcParenBoth"/>
            </a:pPr>
            <a:r>
              <a:rPr lang="en-US" dirty="0" smtClean="0"/>
              <a:t>identifying </a:t>
            </a:r>
            <a:r>
              <a:rPr lang="en-US" dirty="0"/>
              <a:t>the nature of the phenomenon represented by the sequence of observations, and </a:t>
            </a:r>
            <a:endParaRPr lang="en-US" dirty="0" smtClean="0"/>
          </a:p>
          <a:p>
            <a:pPr marL="457200" indent="-457200">
              <a:buAutoNum type="alphaLcParenBoth"/>
            </a:pPr>
            <a:r>
              <a:rPr lang="en-US" dirty="0" smtClean="0"/>
              <a:t>forecasting </a:t>
            </a:r>
            <a:r>
              <a:rPr lang="en-US" dirty="0"/>
              <a:t>(predicting future values of the time series variable). </a:t>
            </a:r>
            <a:endParaRPr lang="en-US" dirty="0" smtClean="0"/>
          </a:p>
          <a:p>
            <a:pPr marL="0" indent="0"/>
            <a:r>
              <a:rPr lang="en-US" dirty="0" smtClean="0"/>
              <a:t>Both </a:t>
            </a:r>
            <a:r>
              <a:rPr lang="en-US" dirty="0"/>
              <a:t>of these goals require that the pattern of observed time series data is identified and more or less formally described. Once the pattern is established, we can interpret and integrate it with other data (i.e., use it in our theory of the investigated phenomenon, e.g., seasonal commodity prices</a:t>
            </a:r>
            <a:r>
              <a:rPr lang="en-US" dirty="0" smtClean="0"/>
              <a:t>).</a:t>
            </a:r>
          </a:p>
          <a:p>
            <a:pPr marL="0" indent="0"/>
            <a:r>
              <a:rPr lang="en-US" dirty="0" smtClean="0"/>
              <a:t> </a:t>
            </a:r>
            <a:r>
              <a:rPr lang="en-US" b="1" u="sng" dirty="0" smtClean="0"/>
              <a:t>Steps in Pattern analysis of TS Data</a:t>
            </a:r>
          </a:p>
          <a:p>
            <a:pPr marL="457200" indent="-457200">
              <a:buAutoNum type="arabicPeriod"/>
            </a:pPr>
            <a:r>
              <a:rPr lang="en-US" dirty="0" smtClean="0"/>
              <a:t>Time Series Data analysis via Plots, Data visualization techniques</a:t>
            </a:r>
          </a:p>
          <a:p>
            <a:pPr marL="457200" indent="-457200">
              <a:buAutoNum type="arabicPeriod"/>
            </a:pPr>
            <a:r>
              <a:rPr lang="en-US" dirty="0"/>
              <a:t>Decompose time series data into 4 components – Level, Trend, Seasonality and Noise.</a:t>
            </a:r>
          </a:p>
          <a:p>
            <a:pPr marL="457200" indent="-457200">
              <a:buAutoNum type="arabicPeriod"/>
            </a:pPr>
            <a:r>
              <a:rPr lang="en-US" dirty="0"/>
              <a:t>Measure of Stationarity in TS Data</a:t>
            </a:r>
          </a:p>
          <a:p>
            <a:pPr marL="0" indent="0"/>
            <a:endParaRPr lang="en-US" dirty="0" smtClean="0"/>
          </a:p>
        </p:txBody>
      </p:sp>
      <p:sp>
        <p:nvSpPr>
          <p:cNvPr id="3" name="Content Placeholder 2"/>
          <p:cNvSpPr>
            <a:spLocks noGrp="1"/>
          </p:cNvSpPr>
          <p:nvPr>
            <p:ph sz="quarter" idx="10"/>
          </p:nvPr>
        </p:nvSpPr>
        <p:spPr/>
        <p:txBody>
          <a:bodyPr/>
          <a:lstStyle/>
          <a:p>
            <a:r>
              <a:rPr lang="en-US" dirty="0" smtClean="0"/>
              <a:t>Pattern Analysis in TS Data</a:t>
            </a:r>
            <a:endParaRPr lang="en-US" dirty="0"/>
          </a:p>
        </p:txBody>
      </p:sp>
    </p:spTree>
    <p:extLst>
      <p:ext uri="{BB962C8B-B14F-4D97-AF65-F5344CB8AC3E}">
        <p14:creationId xmlns:p14="http://schemas.microsoft.com/office/powerpoint/2010/main" val="30031061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hlinkClick r:id="rId2"/>
              </a:rPr>
              <a:t>https</a:t>
            </a:r>
            <a:r>
              <a:rPr lang="en-US" sz="2000" dirty="0">
                <a:hlinkClick r:id="rId2"/>
              </a:rPr>
              <a:t>://</a:t>
            </a:r>
            <a:r>
              <a:rPr lang="en-US" sz="2000" dirty="0" smtClean="0">
                <a:hlinkClick r:id="rId2"/>
              </a:rPr>
              <a:t>www.youtube.com/watch?v=wCQa6phqhSw</a:t>
            </a:r>
            <a:endParaRPr lang="en-US" sz="2000" dirty="0" smtClean="0"/>
          </a:p>
          <a:p>
            <a:pPr>
              <a:buAutoNum type="arabicPeriod"/>
            </a:pPr>
            <a:r>
              <a:rPr lang="en-US" sz="2000" dirty="0" smtClean="0"/>
              <a:t>Time Series Plot</a:t>
            </a:r>
          </a:p>
          <a:p>
            <a:pPr>
              <a:buAutoNum type="arabicPeriod"/>
            </a:pPr>
            <a:r>
              <a:rPr lang="en-US" sz="2000" dirty="0" smtClean="0"/>
              <a:t>Lag Plot</a:t>
            </a:r>
          </a:p>
          <a:p>
            <a:pPr>
              <a:buAutoNum type="arabicPeriod"/>
            </a:pPr>
            <a:r>
              <a:rPr lang="en-US" sz="2000" dirty="0" smtClean="0"/>
              <a:t>Autocorrelation </a:t>
            </a:r>
            <a:r>
              <a:rPr lang="en-US" sz="2000" dirty="0" smtClean="0"/>
              <a:t>Plot/ </a:t>
            </a:r>
            <a:r>
              <a:rPr lang="en-US" sz="2000" dirty="0" err="1" smtClean="0"/>
              <a:t>Correlogram</a:t>
            </a:r>
            <a:endParaRPr lang="en-US" sz="2000" dirty="0" smtClean="0"/>
          </a:p>
          <a:p>
            <a:pPr>
              <a:buAutoNum type="arabicPeriod"/>
            </a:pPr>
            <a:endParaRPr lang="en-US" sz="2000" dirty="0"/>
          </a:p>
        </p:txBody>
      </p:sp>
      <p:sp>
        <p:nvSpPr>
          <p:cNvPr id="3" name="Content Placeholder 2"/>
          <p:cNvSpPr>
            <a:spLocks noGrp="1"/>
          </p:cNvSpPr>
          <p:nvPr>
            <p:ph sz="quarter" idx="10"/>
          </p:nvPr>
        </p:nvSpPr>
        <p:spPr/>
        <p:txBody>
          <a:bodyPr/>
          <a:lstStyle/>
          <a:p>
            <a:r>
              <a:rPr lang="en-US" dirty="0" smtClean="0"/>
              <a:t>Time Series Data visualization</a:t>
            </a:r>
            <a:endParaRPr lang="en-US" dirty="0"/>
          </a:p>
        </p:txBody>
      </p:sp>
    </p:spTree>
    <p:extLst>
      <p:ext uri="{BB962C8B-B14F-4D97-AF65-F5344CB8AC3E}">
        <p14:creationId xmlns:p14="http://schemas.microsoft.com/office/powerpoint/2010/main" val="2466006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563" t="18750" r="35359" b="22917"/>
          <a:stretch/>
        </p:blipFill>
        <p:spPr>
          <a:xfrm>
            <a:off x="305972" y="152400"/>
            <a:ext cx="8654144" cy="6172200"/>
          </a:xfrm>
          <a:prstGeom prst="rect">
            <a:avLst/>
          </a:prstGeom>
        </p:spPr>
      </p:pic>
    </p:spTree>
    <p:extLst>
      <p:ext uri="{BB962C8B-B14F-4D97-AF65-F5344CB8AC3E}">
        <p14:creationId xmlns:p14="http://schemas.microsoft.com/office/powerpoint/2010/main" val="17553683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a:srcRect l="2672" t="17503" r="33908" b="21887"/>
          <a:stretch/>
        </p:blipFill>
        <p:spPr>
          <a:xfrm>
            <a:off x="457200" y="0"/>
            <a:ext cx="8381999" cy="3124200"/>
          </a:xfrm>
          <a:prstGeom prst="rect">
            <a:avLst/>
          </a:prstGeom>
        </p:spPr>
      </p:pic>
      <p:pic>
        <p:nvPicPr>
          <p:cNvPr id="5" name="Picture 4"/>
          <p:cNvPicPr>
            <a:picLocks noChangeAspect="1"/>
          </p:cNvPicPr>
          <p:nvPr/>
        </p:nvPicPr>
        <p:blipFill rotWithShape="1">
          <a:blip r:embed="rId3"/>
          <a:srcRect l="5856" t="18749" r="37921" b="17709"/>
          <a:stretch/>
        </p:blipFill>
        <p:spPr>
          <a:xfrm>
            <a:off x="337624" y="2971800"/>
            <a:ext cx="8501575" cy="3733800"/>
          </a:xfrm>
          <a:prstGeom prst="rect">
            <a:avLst/>
          </a:prstGeom>
        </p:spPr>
      </p:pic>
    </p:spTree>
    <p:extLst>
      <p:ext uri="{BB962C8B-B14F-4D97-AF65-F5344CB8AC3E}">
        <p14:creationId xmlns:p14="http://schemas.microsoft.com/office/powerpoint/2010/main" val="28673014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28" t="17980" r="34992" b="17436"/>
          <a:stretch/>
        </p:blipFill>
        <p:spPr>
          <a:xfrm>
            <a:off x="609600" y="914400"/>
            <a:ext cx="8077200" cy="4724401"/>
          </a:xfrm>
          <a:prstGeom prst="rect">
            <a:avLst/>
          </a:prstGeom>
        </p:spPr>
      </p:pic>
    </p:spTree>
    <p:extLst>
      <p:ext uri="{BB962C8B-B14F-4D97-AF65-F5344CB8AC3E}">
        <p14:creationId xmlns:p14="http://schemas.microsoft.com/office/powerpoint/2010/main" val="1416064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342" t="18750" r="34993" b="22917"/>
          <a:stretch/>
        </p:blipFill>
        <p:spPr>
          <a:xfrm>
            <a:off x="152400" y="228600"/>
            <a:ext cx="8839200" cy="3429000"/>
          </a:xfrm>
          <a:prstGeom prst="rect">
            <a:avLst/>
          </a:prstGeom>
        </p:spPr>
      </p:pic>
      <p:pic>
        <p:nvPicPr>
          <p:cNvPr id="3" name="Picture 2"/>
          <p:cNvPicPr>
            <a:picLocks noChangeAspect="1"/>
          </p:cNvPicPr>
          <p:nvPr/>
        </p:nvPicPr>
        <p:blipFill rotWithShape="1">
          <a:blip r:embed="rId4"/>
          <a:srcRect l="14056" t="19793" r="46120" b="39534"/>
          <a:stretch/>
        </p:blipFill>
        <p:spPr>
          <a:xfrm>
            <a:off x="152400" y="3675185"/>
            <a:ext cx="8839200" cy="2975317"/>
          </a:xfrm>
          <a:prstGeom prst="rect">
            <a:avLst/>
          </a:prstGeom>
        </p:spPr>
      </p:pic>
    </p:spTree>
    <p:extLst>
      <p:ext uri="{BB962C8B-B14F-4D97-AF65-F5344CB8AC3E}">
        <p14:creationId xmlns:p14="http://schemas.microsoft.com/office/powerpoint/2010/main" val="3052417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42" t="16586" r="34407" b="17788"/>
          <a:stretch/>
        </p:blipFill>
        <p:spPr>
          <a:xfrm>
            <a:off x="381000" y="762000"/>
            <a:ext cx="8360229" cy="5715000"/>
          </a:xfrm>
          <a:prstGeom prst="rect">
            <a:avLst/>
          </a:prstGeom>
        </p:spPr>
      </p:pic>
    </p:spTree>
    <p:extLst>
      <p:ext uri="{BB962C8B-B14F-4D97-AF65-F5344CB8AC3E}">
        <p14:creationId xmlns:p14="http://schemas.microsoft.com/office/powerpoint/2010/main" val="2243102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Definition &amp; Characteristics</a:t>
            </a:r>
            <a:endParaRPr lang="en-US" dirty="0"/>
          </a:p>
        </p:txBody>
      </p:sp>
      <p:sp>
        <p:nvSpPr>
          <p:cNvPr id="5" name="Text Placeholder 4"/>
          <p:cNvSpPr>
            <a:spLocks noGrp="1"/>
          </p:cNvSpPr>
          <p:nvPr>
            <p:ph type="body" idx="1"/>
          </p:nvPr>
        </p:nvSpPr>
        <p:spPr/>
        <p:txBody>
          <a:bodyPr/>
          <a:lstStyle/>
          <a:p>
            <a:r>
              <a:rPr lang="en-US" dirty="0" smtClean="0"/>
              <a:t>Time Series Data</a:t>
            </a:r>
            <a:endParaRPr lang="en-US" dirty="0"/>
          </a:p>
        </p:txBody>
      </p:sp>
    </p:spTree>
    <p:extLst>
      <p:ext uri="{BB962C8B-B14F-4D97-AF65-F5344CB8AC3E}">
        <p14:creationId xmlns:p14="http://schemas.microsoft.com/office/powerpoint/2010/main" val="3262135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00" t="18809" r="36608" b="23958"/>
          <a:stretch/>
        </p:blipFill>
        <p:spPr>
          <a:xfrm>
            <a:off x="304800" y="76200"/>
            <a:ext cx="8382000" cy="3962400"/>
          </a:xfrm>
          <a:prstGeom prst="rect">
            <a:avLst/>
          </a:prstGeom>
        </p:spPr>
      </p:pic>
      <p:pic>
        <p:nvPicPr>
          <p:cNvPr id="3" name="Picture 2"/>
          <p:cNvPicPr>
            <a:picLocks noChangeAspect="1"/>
          </p:cNvPicPr>
          <p:nvPr/>
        </p:nvPicPr>
        <p:blipFill rotWithShape="1">
          <a:blip r:embed="rId3"/>
          <a:srcRect l="3733" t="18749" r="37116" b="17709"/>
          <a:stretch/>
        </p:blipFill>
        <p:spPr>
          <a:xfrm>
            <a:off x="313006" y="3868029"/>
            <a:ext cx="8373794" cy="2989971"/>
          </a:xfrm>
          <a:prstGeom prst="rect">
            <a:avLst/>
          </a:prstGeom>
        </p:spPr>
      </p:pic>
    </p:spTree>
    <p:extLst>
      <p:ext uri="{BB962C8B-B14F-4D97-AF65-F5344CB8AC3E}">
        <p14:creationId xmlns:p14="http://schemas.microsoft.com/office/powerpoint/2010/main" val="39124021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928" t="19792" r="34993" b="17708"/>
          <a:stretch/>
        </p:blipFill>
        <p:spPr>
          <a:xfrm>
            <a:off x="152400" y="152400"/>
            <a:ext cx="8831072" cy="6400800"/>
          </a:xfrm>
          <a:prstGeom prst="rect">
            <a:avLst/>
          </a:prstGeom>
        </p:spPr>
      </p:pic>
    </p:spTree>
    <p:extLst>
      <p:ext uri="{BB962C8B-B14F-4D97-AF65-F5344CB8AC3E}">
        <p14:creationId xmlns:p14="http://schemas.microsoft.com/office/powerpoint/2010/main" val="34846111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1600" y="4800600"/>
            <a:ext cx="3960055" cy="1200329"/>
          </a:xfrm>
          <a:prstGeom prst="rect">
            <a:avLst/>
          </a:prstGeom>
        </p:spPr>
        <p:txBody>
          <a:bodyPr wrap="square">
            <a:spAutoFit/>
          </a:bodyPr>
          <a:lstStyle/>
          <a:p>
            <a:r>
              <a:rPr lang="en-US" dirty="0">
                <a:hlinkClick r:id="rId3"/>
              </a:rPr>
              <a:t>https://</a:t>
            </a:r>
            <a:r>
              <a:rPr lang="en-US" dirty="0" smtClean="0">
                <a:hlinkClick r:id="rId3"/>
              </a:rPr>
              <a:t>www.youtube.com/watch?v=R-oWTWdS1Jg</a:t>
            </a:r>
            <a:endParaRPr lang="en-US" dirty="0" smtClean="0"/>
          </a:p>
          <a:p>
            <a:r>
              <a:rPr lang="en-US" dirty="0">
                <a:hlinkClick r:id="rId4"/>
              </a:rPr>
              <a:t>https://www.youtube.com/watch?v=5Q5p6eVM7zM</a:t>
            </a:r>
            <a:r>
              <a:rPr lang="en-US" dirty="0" smtClean="0"/>
              <a:t> </a:t>
            </a:r>
            <a:endParaRPr lang="en-US" dirty="0"/>
          </a:p>
        </p:txBody>
      </p:sp>
      <p:sp>
        <p:nvSpPr>
          <p:cNvPr id="4" name="Rectangle 3"/>
          <p:cNvSpPr/>
          <p:nvPr/>
        </p:nvSpPr>
        <p:spPr>
          <a:xfrm>
            <a:off x="381000" y="71735"/>
            <a:ext cx="3745091" cy="923330"/>
          </a:xfrm>
          <a:prstGeom prst="rect">
            <a:avLst/>
          </a:prstGeom>
          <a:noFill/>
        </p:spPr>
        <p:txBody>
          <a:bodyPr wrap="squar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ACF vs PACF</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rotWithShape="1">
          <a:blip r:embed="rId5"/>
          <a:srcRect l="7613" t="21875" r="40264" b="25000"/>
          <a:stretch/>
        </p:blipFill>
        <p:spPr>
          <a:xfrm>
            <a:off x="381000" y="995065"/>
            <a:ext cx="8438271" cy="3576935"/>
          </a:xfrm>
          <a:prstGeom prst="rect">
            <a:avLst/>
          </a:prstGeom>
        </p:spPr>
      </p:pic>
      <p:pic>
        <p:nvPicPr>
          <p:cNvPr id="6" name="Picture 5"/>
          <p:cNvPicPr>
            <a:picLocks noChangeAspect="1"/>
          </p:cNvPicPr>
          <p:nvPr/>
        </p:nvPicPr>
        <p:blipFill rotWithShape="1">
          <a:blip r:embed="rId6"/>
          <a:srcRect l="14055" t="31250" r="47292" b="48958"/>
          <a:stretch/>
        </p:blipFill>
        <p:spPr>
          <a:xfrm>
            <a:off x="152400" y="4763086"/>
            <a:ext cx="5029200" cy="1447800"/>
          </a:xfrm>
          <a:prstGeom prst="rect">
            <a:avLst/>
          </a:prstGeom>
        </p:spPr>
      </p:pic>
    </p:spTree>
    <p:extLst>
      <p:ext uri="{BB962C8B-B14F-4D97-AF65-F5344CB8AC3E}">
        <p14:creationId xmlns:p14="http://schemas.microsoft.com/office/powerpoint/2010/main" val="29015175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104" t="22917" r="46486" b="35417"/>
          <a:stretch/>
        </p:blipFill>
        <p:spPr>
          <a:xfrm>
            <a:off x="381000" y="1143000"/>
            <a:ext cx="8170546" cy="5257800"/>
          </a:xfrm>
          <a:prstGeom prst="rect">
            <a:avLst/>
          </a:prstGeom>
        </p:spPr>
      </p:pic>
    </p:spTree>
    <p:extLst>
      <p:ext uri="{BB962C8B-B14F-4D97-AF65-F5344CB8AC3E}">
        <p14:creationId xmlns:p14="http://schemas.microsoft.com/office/powerpoint/2010/main" val="1952191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time Series Data model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610600" cy="5334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152400"/>
            <a:ext cx="8610600" cy="923330"/>
          </a:xfrm>
          <a:prstGeom prst="rect">
            <a:avLst/>
          </a:prstGeom>
        </p:spPr>
        <p:txBody>
          <a:bodyPr wrap="square">
            <a:spAutoFit/>
          </a:bodyPr>
          <a:lstStyle/>
          <a:p>
            <a:r>
              <a:rPr lang="en-US" dirty="0"/>
              <a:t>Time series of the average monthly temperature for Minneapolis during the years 1982 to 1994</a:t>
            </a:r>
          </a:p>
          <a:p>
            <a:r>
              <a:rPr lang="en-US" dirty="0"/>
              <a:t>Refer T2, Ch 3 (exercise -3.6, Q-13)</a:t>
            </a:r>
          </a:p>
        </p:txBody>
      </p:sp>
    </p:spTree>
    <p:extLst>
      <p:ext uri="{BB962C8B-B14F-4D97-AF65-F5344CB8AC3E}">
        <p14:creationId xmlns:p14="http://schemas.microsoft.com/office/powerpoint/2010/main" val="14616830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28225"/>
            <a:ext cx="8991600" cy="5301175"/>
          </a:xfrm>
        </p:spPr>
        <p:txBody>
          <a:bodyPr>
            <a:noAutofit/>
          </a:bodyPr>
          <a:lstStyle/>
          <a:p>
            <a:pPr fontAlgn="base"/>
            <a:r>
              <a:rPr lang="en-US" sz="1400" dirty="0"/>
              <a:t>There are no proven "automatic" techniques to identify trend components in the time series data; however, as long as the trend is monotonous (consistently increasing or decreasing) that part of data analysis is typically not very difficult. If the time series data contain considerable error, then the first step in the process of trend identification is smoothing</a:t>
            </a:r>
            <a:r>
              <a:rPr lang="en-US" sz="1400" dirty="0" smtClean="0"/>
              <a:t>.</a:t>
            </a:r>
          </a:p>
          <a:p>
            <a:pPr fontAlgn="base"/>
            <a:r>
              <a:rPr lang="en-US" sz="1400" b="1" dirty="0" smtClean="0">
                <a:solidFill>
                  <a:schemeClr val="accent1"/>
                </a:solidFill>
              </a:rPr>
              <a:t>Smoothing</a:t>
            </a:r>
            <a:r>
              <a:rPr lang="en-US" sz="1400" b="1" dirty="0">
                <a:solidFill>
                  <a:schemeClr val="accent1"/>
                </a:solidFill>
              </a:rPr>
              <a:t>. </a:t>
            </a:r>
            <a:r>
              <a:rPr lang="en-US" sz="1400" i="1" u="sng" dirty="0">
                <a:solidFill>
                  <a:schemeClr val="accent1"/>
                </a:solidFill>
              </a:rPr>
              <a:t>Smoothing always involves some form of local averaging of data such that the nonsystematic components of individual observations cancel each other out. </a:t>
            </a:r>
            <a:endParaRPr lang="en-US" sz="1400" i="1" u="sng" dirty="0" smtClean="0">
              <a:solidFill>
                <a:schemeClr val="accent1"/>
              </a:solidFill>
            </a:endParaRPr>
          </a:p>
          <a:p>
            <a:pPr fontAlgn="base">
              <a:buFont typeface="Arial" panose="020B0604020202020204" pitchFamily="34" charset="0"/>
              <a:buChar char="•"/>
            </a:pPr>
            <a:r>
              <a:rPr lang="en-US" sz="1400" dirty="0" smtClean="0"/>
              <a:t>The </a:t>
            </a:r>
            <a:r>
              <a:rPr lang="en-US" sz="1400" dirty="0"/>
              <a:t>most common technique is </a:t>
            </a:r>
            <a:r>
              <a:rPr lang="en-US" sz="1400" b="1" i="1" dirty="0"/>
              <a:t>moving average</a:t>
            </a:r>
            <a:r>
              <a:rPr lang="en-US" sz="1400" b="1" dirty="0"/>
              <a:t> smoothing </a:t>
            </a:r>
            <a:r>
              <a:rPr lang="en-US" sz="1400" dirty="0"/>
              <a:t>which replaces each element of the series by either the simple or weighted average of </a:t>
            </a:r>
            <a:r>
              <a:rPr lang="en-US" sz="1400" i="1" dirty="0"/>
              <a:t>n</a:t>
            </a:r>
            <a:r>
              <a:rPr lang="en-US" sz="1400" dirty="0"/>
              <a:t> surrounding elements, where </a:t>
            </a:r>
            <a:r>
              <a:rPr lang="en-US" sz="1400" i="1" dirty="0"/>
              <a:t>n</a:t>
            </a:r>
            <a:r>
              <a:rPr lang="en-US" sz="1400" dirty="0"/>
              <a:t> is the width of the smoothing "</a:t>
            </a:r>
            <a:r>
              <a:rPr lang="en-US" sz="1400" dirty="0" smtClean="0"/>
              <a:t>window“. </a:t>
            </a:r>
          </a:p>
          <a:p>
            <a:pPr fontAlgn="base">
              <a:buFont typeface="Arial" panose="020B0604020202020204" pitchFamily="34" charset="0"/>
              <a:buChar char="•"/>
            </a:pPr>
            <a:r>
              <a:rPr lang="en-US" sz="1400" b="1" dirty="0" smtClean="0"/>
              <a:t>Medians </a:t>
            </a:r>
            <a:r>
              <a:rPr lang="en-US" sz="1400" dirty="0"/>
              <a:t>can be used instead of means. The main advantage of median as compared to moving average smoothing is that its results are less biased by outliers (within the smoothing window). Thus, if there are outliers in the data (e.g., due to measurement errors), median smoothing typically produces smoother or at least more "reliable" curves than moving average based on the same window width. The main disadvantage of median smoothing is that in the absence of clear outliers it may produce more "jagged" curves than moving average and it does not allow for </a:t>
            </a:r>
            <a:r>
              <a:rPr lang="en-US" sz="1400" dirty="0" smtClean="0"/>
              <a:t>weighting.</a:t>
            </a:r>
          </a:p>
          <a:p>
            <a:pPr fontAlgn="base">
              <a:buFont typeface="Arial" panose="020B0604020202020204" pitchFamily="34" charset="0"/>
              <a:buChar char="•"/>
            </a:pPr>
            <a:r>
              <a:rPr lang="en-US" sz="1400" dirty="0" smtClean="0"/>
              <a:t>In </a:t>
            </a:r>
            <a:r>
              <a:rPr lang="en-US" sz="1400" dirty="0"/>
              <a:t>the relatively less common cases (in time series data), when the measurement error is very large, the </a:t>
            </a:r>
            <a:r>
              <a:rPr lang="en-US" sz="1400" i="1" dirty="0"/>
              <a:t>distance weighted least squares smoothing</a:t>
            </a:r>
            <a:r>
              <a:rPr lang="en-US" sz="1400" dirty="0"/>
              <a:t> or </a:t>
            </a:r>
            <a:r>
              <a:rPr lang="en-US" sz="1400" i="1" dirty="0"/>
              <a:t>negative exponentially weighted smoothing</a:t>
            </a:r>
            <a:r>
              <a:rPr lang="en-US" sz="1400" dirty="0"/>
              <a:t> techniques can be used. All those methods will filter out the noise and convert the data into a smooth curve that is relatively unbiased by outliers (see the respective sections on each of those methods for more details). Series with relatively few and systematically distributed points can be smoothed with </a:t>
            </a:r>
            <a:r>
              <a:rPr lang="en-US" sz="1400" i="1" dirty="0" err="1"/>
              <a:t>bicubic</a:t>
            </a:r>
            <a:r>
              <a:rPr lang="en-US" sz="1400" i="1" dirty="0"/>
              <a:t> splines</a:t>
            </a:r>
            <a:r>
              <a:rPr lang="en-US" sz="1400" dirty="0" smtClean="0"/>
              <a:t>.</a:t>
            </a:r>
            <a:endParaRPr lang="en-US" sz="1400" b="1" dirty="0" smtClean="0"/>
          </a:p>
          <a:p>
            <a:pPr fontAlgn="base"/>
            <a:r>
              <a:rPr lang="en-US" sz="1400" b="1" dirty="0" smtClean="0">
                <a:solidFill>
                  <a:schemeClr val="accent1"/>
                </a:solidFill>
              </a:rPr>
              <a:t>Fitting </a:t>
            </a:r>
            <a:r>
              <a:rPr lang="en-US" sz="1400" b="1" dirty="0">
                <a:solidFill>
                  <a:schemeClr val="accent1"/>
                </a:solidFill>
              </a:rPr>
              <a:t>a function. </a:t>
            </a:r>
            <a:r>
              <a:rPr lang="en-US" sz="1400" dirty="0"/>
              <a:t>Many monotonous time series data can be adequately approximated by a linear function; if there is a clear monotonous nonlinear component, the data first need to be transformed to remove the nonlinearity. Usually a logarithmic, exponential, or (less often) polynomial function can be used.</a:t>
            </a:r>
          </a:p>
          <a:p>
            <a:endParaRPr lang="en-US" sz="1400" dirty="0"/>
          </a:p>
        </p:txBody>
      </p:sp>
      <p:sp>
        <p:nvSpPr>
          <p:cNvPr id="3" name="Content Placeholder 2"/>
          <p:cNvSpPr>
            <a:spLocks noGrp="1"/>
          </p:cNvSpPr>
          <p:nvPr>
            <p:ph sz="quarter" idx="10"/>
          </p:nvPr>
        </p:nvSpPr>
        <p:spPr/>
        <p:txBody>
          <a:bodyPr/>
          <a:lstStyle/>
          <a:p>
            <a:r>
              <a:rPr lang="en-US" dirty="0" smtClean="0"/>
              <a:t>Trend Analysis in TS Data</a:t>
            </a:r>
            <a:endParaRPr lang="en-US" dirty="0"/>
          </a:p>
        </p:txBody>
      </p:sp>
    </p:spTree>
    <p:extLst>
      <p:ext uri="{BB962C8B-B14F-4D97-AF65-F5344CB8AC3E}">
        <p14:creationId xmlns:p14="http://schemas.microsoft.com/office/powerpoint/2010/main" val="4018956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15646"/>
            <a:ext cx="5410200" cy="4983163"/>
          </a:xfrm>
        </p:spPr>
        <p:txBody>
          <a:bodyPr>
            <a:noAutofit/>
          </a:bodyPr>
          <a:lstStyle/>
          <a:p>
            <a:r>
              <a:rPr lang="en-US" sz="1600" dirty="0"/>
              <a:t>Seasonal dependency (seasonality) is another general component of the time series pattern. The concept was illustrated in the example of the airline passengers </a:t>
            </a:r>
            <a:r>
              <a:rPr lang="en-US" sz="1600" dirty="0" smtClean="0"/>
              <a:t>data. </a:t>
            </a:r>
            <a:r>
              <a:rPr lang="en-US" sz="1600" dirty="0"/>
              <a:t>For example, sales of a company can rapidly grow over years but they still follow consistent seasonal patterns (e.g., as much as 25% of yearly sales each year are made in December, whereas only 4% in August</a:t>
            </a:r>
            <a:r>
              <a:rPr lang="en-US" sz="1600" dirty="0" smtClean="0"/>
              <a:t>).</a:t>
            </a:r>
          </a:p>
          <a:p>
            <a:r>
              <a:rPr lang="en-US" sz="1600" dirty="0" smtClean="0"/>
              <a:t> </a:t>
            </a:r>
            <a:r>
              <a:rPr lang="en-US" sz="1600" dirty="0"/>
              <a:t>It is formally defined as </a:t>
            </a:r>
            <a:r>
              <a:rPr lang="en-US" sz="1600" b="1" dirty="0"/>
              <a:t>correlational dependency of order </a:t>
            </a:r>
            <a:r>
              <a:rPr lang="en-US" sz="1600" b="1" i="1" dirty="0"/>
              <a:t>k</a:t>
            </a:r>
            <a:r>
              <a:rPr lang="en-US" sz="1600" b="1" dirty="0"/>
              <a:t> </a:t>
            </a:r>
            <a:r>
              <a:rPr lang="en-US" sz="1600" dirty="0"/>
              <a:t>between each </a:t>
            </a:r>
            <a:r>
              <a:rPr lang="en-US" sz="1600" i="1" dirty="0" err="1"/>
              <a:t>i</a:t>
            </a:r>
            <a:r>
              <a:rPr lang="en-US" sz="1600" dirty="0" err="1"/>
              <a:t>'th</a:t>
            </a:r>
            <a:r>
              <a:rPr lang="en-US" sz="1600" dirty="0"/>
              <a:t> element of the series and the (</a:t>
            </a:r>
            <a:r>
              <a:rPr lang="en-US" sz="1600" i="1" dirty="0" err="1"/>
              <a:t>i</a:t>
            </a:r>
            <a:r>
              <a:rPr lang="en-US" sz="1600" i="1" dirty="0"/>
              <a:t>-k</a:t>
            </a:r>
            <a:r>
              <a:rPr lang="en-US" sz="1600" dirty="0"/>
              <a:t>)'</a:t>
            </a:r>
            <a:r>
              <a:rPr lang="en-US" sz="1600" dirty="0" err="1"/>
              <a:t>th</a:t>
            </a:r>
            <a:r>
              <a:rPr lang="en-US" sz="1600" dirty="0"/>
              <a:t> element (Kendall, 1976) and measured by autocorrelation (i.e., a correlation between the two terms); </a:t>
            </a:r>
            <a:r>
              <a:rPr lang="en-US" sz="1600" b="1" i="1" dirty="0"/>
              <a:t>k</a:t>
            </a:r>
            <a:r>
              <a:rPr lang="en-US" sz="1600" b="1" dirty="0"/>
              <a:t> is usually called the </a:t>
            </a:r>
            <a:r>
              <a:rPr lang="en-US" sz="1600" b="1" i="1" dirty="0"/>
              <a:t>lag</a:t>
            </a:r>
            <a:r>
              <a:rPr lang="en-US" sz="1600" dirty="0"/>
              <a:t>. If the measurement error is not too large, seasonality can be visually identified in the series as a pattern that repeats </a:t>
            </a:r>
            <a:r>
              <a:rPr lang="en-US" sz="1600" dirty="0" smtClean="0"/>
              <a:t>every</a:t>
            </a:r>
            <a:r>
              <a:rPr lang="en-US" sz="1600" dirty="0"/>
              <a:t> </a:t>
            </a:r>
            <a:r>
              <a:rPr lang="en-US" sz="1600" i="1" dirty="0"/>
              <a:t>k</a:t>
            </a:r>
            <a:r>
              <a:rPr lang="en-US" sz="1600" dirty="0"/>
              <a:t> elements</a:t>
            </a:r>
            <a:r>
              <a:rPr lang="en-US" sz="1600" dirty="0" smtClean="0"/>
              <a:t>.</a:t>
            </a:r>
          </a:p>
          <a:p>
            <a:r>
              <a:rPr lang="en-US" sz="1600" dirty="0">
                <a:solidFill>
                  <a:srgbClr val="333333"/>
                </a:solidFill>
                <a:latin typeface="Trebuchet MS" panose="020B0603020202020204" pitchFamily="34" charset="0"/>
              </a:rPr>
              <a:t>This general pattern is well illustrated in a "classic" </a:t>
            </a:r>
            <a:r>
              <a:rPr lang="en-US" sz="1600" i="1" dirty="0">
                <a:solidFill>
                  <a:srgbClr val="333333"/>
                </a:solidFill>
                <a:latin typeface="Trebuchet MS" panose="020B0603020202020204" pitchFamily="34" charset="0"/>
              </a:rPr>
              <a:t>Series G</a:t>
            </a:r>
            <a:r>
              <a:rPr lang="en-US" sz="1600" dirty="0">
                <a:solidFill>
                  <a:srgbClr val="333333"/>
                </a:solidFill>
                <a:latin typeface="Trebuchet MS" panose="020B0603020202020204" pitchFamily="34" charset="0"/>
              </a:rPr>
              <a:t> data set (Box and Jenkins, 1976, p. 531) representing monthly international airline passenger totals (measured in thousands) in twelve consecutive years from 1949 to </a:t>
            </a:r>
            <a:r>
              <a:rPr lang="en-US" sz="1600" dirty="0" smtClean="0">
                <a:solidFill>
                  <a:srgbClr val="333333"/>
                </a:solidFill>
                <a:latin typeface="Trebuchet MS" panose="020B0603020202020204" pitchFamily="34" charset="0"/>
              </a:rPr>
              <a:t>1960</a:t>
            </a:r>
            <a:endParaRPr lang="en-US" sz="1600" dirty="0">
              <a:solidFill>
                <a:srgbClr val="333333"/>
              </a:solidFill>
              <a:latin typeface="Trebuchet MS" panose="020B0603020202020204" pitchFamily="34" charset="0"/>
            </a:endParaRPr>
          </a:p>
        </p:txBody>
      </p:sp>
      <p:sp>
        <p:nvSpPr>
          <p:cNvPr id="3" name="Content Placeholder 2"/>
          <p:cNvSpPr>
            <a:spLocks noGrp="1"/>
          </p:cNvSpPr>
          <p:nvPr>
            <p:ph sz="quarter" idx="10"/>
          </p:nvPr>
        </p:nvSpPr>
        <p:spPr/>
        <p:txBody>
          <a:bodyPr/>
          <a:lstStyle/>
          <a:p>
            <a:r>
              <a:rPr lang="en-US" dirty="0" smtClean="0"/>
              <a:t>Seasonality analysis in TS Data 1/</a:t>
            </a:r>
            <a:endParaRPr lang="en-US" dirty="0"/>
          </a:p>
        </p:txBody>
      </p:sp>
      <p:pic>
        <p:nvPicPr>
          <p:cNvPr id="3074" name="Picture 2" descr="time se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525489"/>
            <a:ext cx="3295650" cy="2076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410200" y="3601939"/>
            <a:ext cx="3657600" cy="2970044"/>
          </a:xfrm>
          <a:prstGeom prst="rect">
            <a:avLst/>
          </a:prstGeom>
        </p:spPr>
        <p:txBody>
          <a:bodyPr wrap="square">
            <a:spAutoFit/>
          </a:bodyPr>
          <a:lstStyle/>
          <a:p>
            <a:r>
              <a:rPr lang="en-US" sz="1100" dirty="0" smtClean="0">
                <a:solidFill>
                  <a:schemeClr val="tx2"/>
                </a:solidFill>
                <a:latin typeface="Trebuchet MS" panose="020B0603020202020204" pitchFamily="34" charset="0"/>
              </a:rPr>
              <a:t>If </a:t>
            </a:r>
            <a:r>
              <a:rPr lang="en-US" sz="1100" dirty="0">
                <a:solidFill>
                  <a:schemeClr val="tx2"/>
                </a:solidFill>
                <a:latin typeface="Trebuchet MS" panose="020B0603020202020204" pitchFamily="34" charset="0"/>
              </a:rPr>
              <a:t>you plot the successive observations (months) of airline passenger totals, a clear, almost linear trend emerges, indicating that the airline industry enjoyed a steady growth over the years (approximately 4 times more passengers traveled in 1960 than in 1949). At the same time, the monthly figures will follow an almost identical pattern each year (e.g., more people travel during holidays than during any other time of the year). This example data file also illustrates a very common general type of pattern in time series data</a:t>
            </a:r>
            <a:r>
              <a:rPr lang="en-US" sz="1100" b="1" dirty="0">
                <a:solidFill>
                  <a:schemeClr val="tx2"/>
                </a:solidFill>
                <a:latin typeface="Trebuchet MS" panose="020B0603020202020204" pitchFamily="34" charset="0"/>
              </a:rPr>
              <a:t>, where the amplitude of the seasonal changes increases with the overall trend </a:t>
            </a:r>
            <a:r>
              <a:rPr lang="en-US" sz="1100" dirty="0">
                <a:solidFill>
                  <a:schemeClr val="tx2"/>
                </a:solidFill>
                <a:latin typeface="Trebuchet MS" panose="020B0603020202020204" pitchFamily="34" charset="0"/>
              </a:rPr>
              <a:t>(i.e., the variance is correlated with the mean over the segments of the series). This pattern which is called </a:t>
            </a:r>
            <a:r>
              <a:rPr lang="en-US" sz="1100" b="1" i="1" dirty="0">
                <a:solidFill>
                  <a:schemeClr val="tx2"/>
                </a:solidFill>
                <a:latin typeface="Trebuchet MS" panose="020B0603020202020204" pitchFamily="34" charset="0"/>
              </a:rPr>
              <a:t>multiplicative seasonality</a:t>
            </a:r>
            <a:r>
              <a:rPr lang="en-US" sz="1100" dirty="0">
                <a:solidFill>
                  <a:schemeClr val="tx2"/>
                </a:solidFill>
                <a:latin typeface="Trebuchet MS" panose="020B0603020202020204" pitchFamily="34" charset="0"/>
              </a:rPr>
              <a:t> indicates that the relative amplitude of seasonal changes is constant over time, thus it is related to the trend.</a:t>
            </a:r>
            <a:endParaRPr lang="en-US" sz="1100" dirty="0">
              <a:solidFill>
                <a:schemeClr val="tx2"/>
              </a:solidFill>
            </a:endParaRPr>
          </a:p>
        </p:txBody>
      </p:sp>
    </p:spTree>
    <p:extLst>
      <p:ext uri="{BB962C8B-B14F-4D97-AF65-F5344CB8AC3E}">
        <p14:creationId xmlns:p14="http://schemas.microsoft.com/office/powerpoint/2010/main" val="19979649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600" b="1" dirty="0"/>
              <a:t>Autocorrelation </a:t>
            </a:r>
            <a:r>
              <a:rPr lang="en-US" sz="1600" b="1" dirty="0" err="1"/>
              <a:t>correlogram</a:t>
            </a:r>
            <a:r>
              <a:rPr lang="en-US" sz="1600" b="1" dirty="0"/>
              <a:t>. </a:t>
            </a:r>
            <a:r>
              <a:rPr lang="en-US" sz="1600" dirty="0"/>
              <a:t>Seasonal patterns of time series can be examined via </a:t>
            </a:r>
            <a:r>
              <a:rPr lang="en-US" sz="1600" dirty="0" err="1"/>
              <a:t>correlograms</a:t>
            </a:r>
            <a:r>
              <a:rPr lang="en-US" sz="1600" dirty="0"/>
              <a:t>. The </a:t>
            </a:r>
            <a:r>
              <a:rPr lang="en-US" sz="1600" dirty="0" err="1"/>
              <a:t>correlogram</a:t>
            </a:r>
            <a:r>
              <a:rPr lang="en-US" sz="1600" dirty="0"/>
              <a:t> (</a:t>
            </a:r>
            <a:r>
              <a:rPr lang="en-US" sz="1600" dirty="0" err="1"/>
              <a:t>autocorrelogram</a:t>
            </a:r>
            <a:r>
              <a:rPr lang="en-US" sz="1600" dirty="0"/>
              <a:t>) displays graphically and numerically the autocorrelation function (</a:t>
            </a:r>
            <a:r>
              <a:rPr lang="en-US" sz="1600" i="1" dirty="0"/>
              <a:t>ACF</a:t>
            </a:r>
            <a:r>
              <a:rPr lang="en-US" sz="1600" dirty="0"/>
              <a:t>), that is, serial correlation coefficients (and their standard errors) for consecutive lags in a specified range of lags (e.g., 1 through 30). Ranges of two standard errors for each lag are usually marked in </a:t>
            </a:r>
            <a:r>
              <a:rPr lang="en-US" sz="1600" dirty="0" err="1"/>
              <a:t>correlograms</a:t>
            </a:r>
            <a:r>
              <a:rPr lang="en-US" sz="1600" dirty="0"/>
              <a:t> but typically the size of auto correlation is of more interest than its reliability (see </a:t>
            </a:r>
            <a:r>
              <a:rPr lang="en-US" sz="1600" i="1" dirty="0">
                <a:hlinkClick r:id="rId2"/>
              </a:rPr>
              <a:t>Elementary Concepts</a:t>
            </a:r>
            <a:r>
              <a:rPr lang="en-US" sz="1600" dirty="0"/>
              <a:t>) because we are usually interested only in very strong (and thus highly significant) autocorrelations</a:t>
            </a:r>
            <a:r>
              <a:rPr lang="en-US" sz="1600" dirty="0" smtClean="0"/>
              <a:t>.</a:t>
            </a:r>
          </a:p>
          <a:p>
            <a:r>
              <a:rPr lang="en-US" sz="1600" b="1" dirty="0"/>
              <a:t>Partial autocorrelations. </a:t>
            </a:r>
            <a:r>
              <a:rPr lang="en-US" sz="1600" dirty="0"/>
              <a:t>Another useful method to examine serial dependencies is to examine the partial autocorrelation function (</a:t>
            </a:r>
            <a:r>
              <a:rPr lang="en-US" sz="1600" i="1" dirty="0"/>
              <a:t>PACF</a:t>
            </a:r>
            <a:r>
              <a:rPr lang="en-US" sz="1600" dirty="0"/>
              <a:t>) - an extension of autocorrelation, where the dependence on the intermediate elements (those </a:t>
            </a:r>
            <a:r>
              <a:rPr lang="en-US" sz="1600" i="1" dirty="0"/>
              <a:t>within</a:t>
            </a:r>
            <a:r>
              <a:rPr lang="en-US" sz="1600" dirty="0"/>
              <a:t> the lag) is removed. In other words the partial autocorrelation is similar to autocorrelation, except that when calculating it, the (auto) correlations with all the elements within the lag are </a:t>
            </a:r>
            <a:r>
              <a:rPr lang="en-US" sz="1600" dirty="0" err="1"/>
              <a:t>partialled</a:t>
            </a:r>
            <a:r>
              <a:rPr lang="en-US" sz="1600" dirty="0"/>
              <a:t> out (Box &amp; Jenkins, 1976; see also McDowall, </a:t>
            </a:r>
            <a:r>
              <a:rPr lang="en-US" sz="1600" dirty="0" err="1"/>
              <a:t>McCleary</a:t>
            </a:r>
            <a:r>
              <a:rPr lang="en-US" sz="1600" dirty="0"/>
              <a:t>, </a:t>
            </a:r>
            <a:r>
              <a:rPr lang="en-US" sz="1600" dirty="0" err="1"/>
              <a:t>Meidinger</a:t>
            </a:r>
            <a:r>
              <a:rPr lang="en-US" sz="1600" dirty="0"/>
              <a:t>, &amp; Hay, 1980). If a lag of 1 is specified (i.e., there are no intermediate elements within the lag), then the partial autocorrelation is equivalent to auto correlation. In a sense, the partial autocorrelation provides a "cleaner" picture of serial dependencies for individual lags (not confounded by other serial dependencies</a:t>
            </a:r>
            <a:r>
              <a:rPr lang="en-US" sz="1600" dirty="0" smtClean="0"/>
              <a:t>).</a:t>
            </a:r>
          </a:p>
          <a:p>
            <a:r>
              <a:rPr lang="en-US" sz="1600" dirty="0" smtClean="0">
                <a:hlinkClick r:id="rId3"/>
              </a:rPr>
              <a:t>https</a:t>
            </a:r>
            <a:r>
              <a:rPr lang="en-US" sz="1600" dirty="0">
                <a:hlinkClick r:id="rId3"/>
              </a:rPr>
              <a:t>://www.youtube.com/watch?v=R-oWTWdS1Jg</a:t>
            </a:r>
            <a:endParaRPr lang="en-US" sz="1600" dirty="0"/>
          </a:p>
          <a:p>
            <a:r>
              <a:rPr lang="en-US" sz="1600" dirty="0">
                <a:hlinkClick r:id="rId4"/>
              </a:rPr>
              <a:t>https://www.youtube.com/watch?v=5Q5p6eVM7zM</a:t>
            </a:r>
            <a:r>
              <a:rPr lang="en-US" sz="1600" dirty="0"/>
              <a:t> </a:t>
            </a:r>
          </a:p>
          <a:p>
            <a:endParaRPr lang="en-US" sz="1600" dirty="0"/>
          </a:p>
        </p:txBody>
      </p:sp>
      <p:sp>
        <p:nvSpPr>
          <p:cNvPr id="3" name="Content Placeholder 2"/>
          <p:cNvSpPr>
            <a:spLocks noGrp="1"/>
          </p:cNvSpPr>
          <p:nvPr>
            <p:ph sz="quarter" idx="10"/>
          </p:nvPr>
        </p:nvSpPr>
        <p:spPr/>
        <p:txBody>
          <a:bodyPr/>
          <a:lstStyle/>
          <a:p>
            <a:r>
              <a:rPr lang="en-US" dirty="0"/>
              <a:t>Seasonality analysis in TS Data </a:t>
            </a:r>
            <a:r>
              <a:rPr lang="en-US" dirty="0" smtClean="0"/>
              <a:t>2/</a:t>
            </a:r>
            <a:endParaRPr lang="en-US" dirty="0"/>
          </a:p>
        </p:txBody>
      </p:sp>
    </p:spTree>
    <p:extLst>
      <p:ext uri="{BB962C8B-B14F-4D97-AF65-F5344CB8AC3E}">
        <p14:creationId xmlns:p14="http://schemas.microsoft.com/office/powerpoint/2010/main" val="21057243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525963"/>
          </a:xfrm>
        </p:spPr>
        <p:txBody>
          <a:bodyPr>
            <a:noAutofit/>
          </a:bodyPr>
          <a:lstStyle/>
          <a:p>
            <a:pPr fontAlgn="base"/>
            <a:r>
              <a:rPr lang="en-US" sz="1600" b="1" dirty="0" smtClean="0"/>
              <a:t>Removing </a:t>
            </a:r>
            <a:r>
              <a:rPr lang="en-US" sz="1600" b="1" dirty="0"/>
              <a:t>serial dependency. </a:t>
            </a:r>
            <a:r>
              <a:rPr lang="en-US" sz="1600" dirty="0"/>
              <a:t>Serial dependency for a particular lag of </a:t>
            </a:r>
            <a:r>
              <a:rPr lang="en-US" sz="1600" i="1" dirty="0"/>
              <a:t>k</a:t>
            </a:r>
            <a:r>
              <a:rPr lang="en-US" sz="1600" dirty="0"/>
              <a:t> can be removed by differencing the series, that is converting each </a:t>
            </a:r>
            <a:r>
              <a:rPr lang="en-US" sz="1600" i="1" dirty="0" err="1"/>
              <a:t>i</a:t>
            </a:r>
            <a:r>
              <a:rPr lang="en-US" sz="1600" dirty="0" err="1"/>
              <a:t>'th</a:t>
            </a:r>
            <a:r>
              <a:rPr lang="en-US" sz="1600" dirty="0"/>
              <a:t> element of the series into its difference from the (</a:t>
            </a:r>
            <a:r>
              <a:rPr lang="en-US" sz="1600" i="1" dirty="0" err="1"/>
              <a:t>i</a:t>
            </a:r>
            <a:r>
              <a:rPr lang="en-US" sz="1600" i="1" dirty="0"/>
              <a:t>-k</a:t>
            </a:r>
            <a:r>
              <a:rPr lang="en-US" sz="1600" dirty="0"/>
              <a:t>)''</a:t>
            </a:r>
            <a:r>
              <a:rPr lang="en-US" sz="1600" dirty="0" err="1"/>
              <a:t>th</a:t>
            </a:r>
            <a:r>
              <a:rPr lang="en-US" sz="1600" dirty="0"/>
              <a:t> element. There are two major reasons for such transformations.</a:t>
            </a:r>
          </a:p>
          <a:p>
            <a:pPr fontAlgn="base"/>
            <a:r>
              <a:rPr lang="en-US" sz="1600" dirty="0"/>
              <a:t>First, we can identify the hidden nature of seasonal dependencies in the series. Remember that, as mentioned in the previous paragraph, autocorrelations for consecutive lags are interdependent. Therefore, removing some of the autocorrelations will change other auto correlations, that is, it may eliminate them or it may make some other </a:t>
            </a:r>
            <a:r>
              <a:rPr lang="en-US" sz="1600" dirty="0" err="1"/>
              <a:t>seasonalities</a:t>
            </a:r>
            <a:r>
              <a:rPr lang="en-US" sz="1600" dirty="0"/>
              <a:t> more apparent.</a:t>
            </a:r>
          </a:p>
          <a:p>
            <a:endParaRPr lang="en-US" sz="1600" dirty="0"/>
          </a:p>
        </p:txBody>
      </p:sp>
      <p:sp>
        <p:nvSpPr>
          <p:cNvPr id="3" name="Content Placeholder 2"/>
          <p:cNvSpPr>
            <a:spLocks noGrp="1"/>
          </p:cNvSpPr>
          <p:nvPr>
            <p:ph sz="quarter" idx="10"/>
          </p:nvPr>
        </p:nvSpPr>
        <p:spPr/>
        <p:txBody>
          <a:bodyPr/>
          <a:lstStyle/>
          <a:p>
            <a:r>
              <a:rPr lang="en-US" dirty="0"/>
              <a:t>Seasonality analysis in TS Data </a:t>
            </a:r>
            <a:r>
              <a:rPr lang="en-US" dirty="0" smtClean="0"/>
              <a:t>3/</a:t>
            </a:r>
            <a:endParaRPr lang="en-US" dirty="0"/>
          </a:p>
        </p:txBody>
      </p:sp>
      <p:pic>
        <p:nvPicPr>
          <p:cNvPr id="4" name="Picture 3"/>
          <p:cNvPicPr>
            <a:picLocks noChangeAspect="1"/>
          </p:cNvPicPr>
          <p:nvPr/>
        </p:nvPicPr>
        <p:blipFill rotWithShape="1">
          <a:blip r:embed="rId2"/>
          <a:srcRect l="11127" t="32704" r="44363" b="26671"/>
          <a:stretch/>
        </p:blipFill>
        <p:spPr>
          <a:xfrm>
            <a:off x="1862797" y="3657600"/>
            <a:ext cx="7010400" cy="2971801"/>
          </a:xfrm>
          <a:prstGeom prst="rect">
            <a:avLst/>
          </a:prstGeom>
        </p:spPr>
      </p:pic>
    </p:spTree>
    <p:extLst>
      <p:ext uri="{BB962C8B-B14F-4D97-AF65-F5344CB8AC3E}">
        <p14:creationId xmlns:p14="http://schemas.microsoft.com/office/powerpoint/2010/main" val="35835305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rmAutofit fontScale="85000" lnSpcReduction="20000"/>
          </a:bodyPr>
          <a:lstStyle/>
          <a:p>
            <a:pPr>
              <a:buFont typeface="Arial" panose="020B0604020202020204" pitchFamily="34" charset="0"/>
              <a:buChar char="•"/>
            </a:pPr>
            <a:r>
              <a:rPr lang="en-US" sz="1800" b="1" dirty="0" smtClean="0"/>
              <a:t>Proximity</a:t>
            </a:r>
            <a:r>
              <a:rPr lang="en-US" sz="1800" dirty="0" smtClean="0"/>
              <a:t> </a:t>
            </a:r>
            <a:r>
              <a:rPr lang="en-US" sz="1800" dirty="0"/>
              <a:t>is used to refer to either similarity or dissimilarity. </a:t>
            </a:r>
            <a:r>
              <a:rPr lang="en-US" sz="1800" dirty="0" smtClean="0"/>
              <a:t>Since the </a:t>
            </a:r>
            <a:r>
              <a:rPr lang="en-US" sz="1800" dirty="0"/>
              <a:t>proximity between two objects is a function of the proximity between </a:t>
            </a:r>
            <a:r>
              <a:rPr lang="en-US" sz="1800" dirty="0" smtClean="0"/>
              <a:t>the corresponding </a:t>
            </a:r>
            <a:r>
              <a:rPr lang="en-US" sz="1800" dirty="0"/>
              <a:t>attributes of the two objects, we first describe how to </a:t>
            </a:r>
            <a:r>
              <a:rPr lang="en-US" sz="1800" dirty="0" smtClean="0"/>
              <a:t>measure the </a:t>
            </a:r>
            <a:r>
              <a:rPr lang="en-US" sz="1800" dirty="0"/>
              <a:t>proximity between objects having only one simple attribute, and </a:t>
            </a:r>
            <a:r>
              <a:rPr lang="en-US" sz="1800" dirty="0" smtClean="0"/>
              <a:t>then consider </a:t>
            </a:r>
            <a:r>
              <a:rPr lang="en-US" sz="1800" dirty="0"/>
              <a:t>proximity measures for objects with multiple attributes. </a:t>
            </a:r>
            <a:endParaRPr lang="en-US" sz="1800" dirty="0" smtClean="0"/>
          </a:p>
          <a:p>
            <a:pPr lvl="1">
              <a:buFont typeface="Arial" panose="020B0604020202020204" pitchFamily="34" charset="0"/>
              <a:buChar char="•"/>
            </a:pPr>
            <a:r>
              <a:rPr lang="en-US" sz="1800" dirty="0" smtClean="0"/>
              <a:t>This includes measures </a:t>
            </a:r>
            <a:r>
              <a:rPr lang="en-US" sz="1800" dirty="0"/>
              <a:t>such as </a:t>
            </a:r>
            <a:r>
              <a:rPr lang="en-US" sz="1800" b="1" dirty="0"/>
              <a:t>correlation and Euclidean distance</a:t>
            </a:r>
            <a:r>
              <a:rPr lang="en-US" sz="1800" dirty="0"/>
              <a:t>, which are </a:t>
            </a:r>
            <a:r>
              <a:rPr lang="en-US" sz="1800" b="1" dirty="0" smtClean="0"/>
              <a:t>useful for </a:t>
            </a:r>
            <a:r>
              <a:rPr lang="en-US" sz="1800" b="1" dirty="0"/>
              <a:t>dense data</a:t>
            </a:r>
            <a:r>
              <a:rPr lang="en-US" sz="1800" dirty="0"/>
              <a:t> such as </a:t>
            </a:r>
            <a:r>
              <a:rPr lang="en-US" sz="1800" b="1" dirty="0"/>
              <a:t>time series or two-dimensional points</a:t>
            </a:r>
            <a:r>
              <a:rPr lang="en-US" sz="1800" dirty="0"/>
              <a:t>, as well as </a:t>
            </a:r>
            <a:r>
              <a:rPr lang="en-US" sz="1800" dirty="0" smtClean="0"/>
              <a:t>the </a:t>
            </a:r>
            <a:r>
              <a:rPr lang="en-US" sz="1800" b="1" dirty="0" err="1" smtClean="0"/>
              <a:t>Jaccard</a:t>
            </a:r>
            <a:r>
              <a:rPr lang="en-US" sz="1800" b="1" dirty="0" smtClean="0"/>
              <a:t> </a:t>
            </a:r>
            <a:r>
              <a:rPr lang="en-US" sz="1800" b="1" dirty="0"/>
              <a:t>and cosine similarity measures, which are useful for sparse data </a:t>
            </a:r>
            <a:r>
              <a:rPr lang="en-US" sz="1800" dirty="0" smtClean="0"/>
              <a:t>like documents.</a:t>
            </a:r>
          </a:p>
          <a:p>
            <a:pPr lvl="1">
              <a:buFont typeface="Arial" panose="020B0604020202020204" pitchFamily="34" charset="0"/>
              <a:buChar char="•"/>
            </a:pPr>
            <a:r>
              <a:rPr lang="en-US" sz="1800" dirty="0" smtClean="0"/>
              <a:t>Note – T2, Ch 2, Section 2.4</a:t>
            </a:r>
          </a:p>
          <a:p>
            <a:pPr>
              <a:buFont typeface="Arial" panose="020B0604020202020204" pitchFamily="34" charset="0"/>
              <a:buChar char="•"/>
            </a:pPr>
            <a:r>
              <a:rPr lang="en-US" sz="1800" b="1" dirty="0"/>
              <a:t>Selecting right measure for proximity</a:t>
            </a:r>
          </a:p>
          <a:p>
            <a:pPr lvl="1">
              <a:buFont typeface="Arial" panose="020B0604020202020204" pitchFamily="34" charset="0"/>
              <a:buChar char="•"/>
            </a:pPr>
            <a:r>
              <a:rPr lang="en-US" sz="1800" dirty="0"/>
              <a:t>Suppose, for example, that we are interested in comparing time series. If the magnitude of the time series is important (for example, each time series represent total sales of the same organization for a different year), then we could use </a:t>
            </a:r>
            <a:r>
              <a:rPr lang="en-US" sz="1800" b="1" dirty="0"/>
              <a:t>Euclidean</a:t>
            </a:r>
            <a:r>
              <a:rPr lang="en-US" sz="1800" dirty="0"/>
              <a:t> </a:t>
            </a:r>
            <a:r>
              <a:rPr lang="en-US" sz="1800" b="1" dirty="0"/>
              <a:t>distance</a:t>
            </a:r>
            <a:r>
              <a:rPr lang="en-US" sz="1800" dirty="0"/>
              <a:t>.</a:t>
            </a:r>
          </a:p>
          <a:p>
            <a:pPr lvl="1">
              <a:buFont typeface="Arial" panose="020B0604020202020204" pitchFamily="34" charset="0"/>
              <a:buChar char="•"/>
            </a:pPr>
            <a:r>
              <a:rPr lang="en-US" sz="1800" dirty="0"/>
              <a:t>If the time series represent different quantities (for example, blood pressure and oxygen consumption), then we usually want to determine if the time series have the same shape, not the same magnitude. </a:t>
            </a:r>
            <a:r>
              <a:rPr lang="en-US" sz="1800" b="1" dirty="0"/>
              <a:t>Correlation</a:t>
            </a:r>
            <a:r>
              <a:rPr lang="en-US" sz="1800" dirty="0"/>
              <a:t>, which uses a built-in normalization that accounts for differences in magnitude and level, would be more appropriate.</a:t>
            </a:r>
          </a:p>
          <a:p>
            <a:pPr lvl="1">
              <a:buFont typeface="Arial" panose="020B0604020202020204" pitchFamily="34" charset="0"/>
              <a:buChar char="•"/>
            </a:pPr>
            <a:r>
              <a:rPr lang="en-US" sz="1800" dirty="0"/>
              <a:t>In some cases, </a:t>
            </a:r>
            <a:r>
              <a:rPr lang="en-US" sz="1800" b="1" dirty="0"/>
              <a:t>transformation or normalization </a:t>
            </a:r>
            <a:r>
              <a:rPr lang="en-US" sz="1800" dirty="0"/>
              <a:t>of the data is important for obtaining a proper similarity measure since such transformations are not always present in proximity measures. For instance, time series may have trends or periodic patterns that significantly impact similarity. Also, a proper computation of similarity may require that time lags be taken into account.</a:t>
            </a:r>
          </a:p>
          <a:p>
            <a:pPr lvl="1">
              <a:buFont typeface="Arial" panose="020B0604020202020204" pitchFamily="34" charset="0"/>
              <a:buChar char="•"/>
            </a:pPr>
            <a:r>
              <a:rPr lang="en-US" sz="1800" dirty="0"/>
              <a:t>Finally, two time series may only be similar over specific periods of time. For example, there is a strong relationship between temperature and the use of natural gas, but only during the heating season</a:t>
            </a:r>
            <a:r>
              <a:rPr lang="en-US" sz="1800" dirty="0" smtClean="0"/>
              <a:t>.</a:t>
            </a:r>
            <a:endParaRPr lang="en-US" sz="1800" dirty="0"/>
          </a:p>
        </p:txBody>
      </p:sp>
      <p:sp>
        <p:nvSpPr>
          <p:cNvPr id="3" name="Content Placeholder 2"/>
          <p:cNvSpPr>
            <a:spLocks noGrp="1"/>
          </p:cNvSpPr>
          <p:nvPr>
            <p:ph sz="quarter" idx="10"/>
          </p:nvPr>
        </p:nvSpPr>
        <p:spPr/>
        <p:txBody>
          <a:bodyPr/>
          <a:lstStyle/>
          <a:p>
            <a:r>
              <a:rPr lang="en-US" dirty="0" smtClean="0"/>
              <a:t>Measure of Similarity – Time Series Data</a:t>
            </a:r>
            <a:endParaRPr lang="en-US" dirty="0"/>
          </a:p>
        </p:txBody>
      </p:sp>
    </p:spTree>
    <p:extLst>
      <p:ext uri="{BB962C8B-B14F-4D97-AF65-F5344CB8AC3E}">
        <p14:creationId xmlns:p14="http://schemas.microsoft.com/office/powerpoint/2010/main" val="647727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1" y="1447800"/>
            <a:ext cx="8991599" cy="1970315"/>
          </a:xfrm>
        </p:spPr>
        <p:txBody>
          <a:bodyPr>
            <a:noAutofit/>
          </a:bodyPr>
          <a:lstStyle/>
          <a:p>
            <a:pPr>
              <a:buFont typeface="Arial" panose="020B0604020202020204" pitchFamily="34" charset="0"/>
              <a:buChar char="•"/>
            </a:pPr>
            <a:r>
              <a:rPr lang="en-US" sz="1800" dirty="0"/>
              <a:t>Time Series Data Time series data is a special type of sequential </a:t>
            </a:r>
            <a:r>
              <a:rPr lang="en-US" sz="1800" dirty="0" smtClean="0"/>
              <a:t>data in </a:t>
            </a:r>
            <a:r>
              <a:rPr lang="en-US" sz="1800" dirty="0"/>
              <a:t>which each record is a time series, i.e., a series of measurements </a:t>
            </a:r>
            <a:r>
              <a:rPr lang="en-US" sz="1800" dirty="0" smtClean="0"/>
              <a:t>taken over </a:t>
            </a:r>
            <a:r>
              <a:rPr lang="en-US" sz="1800" dirty="0"/>
              <a:t>time. </a:t>
            </a:r>
            <a:endParaRPr lang="en-US" sz="1800" dirty="0" smtClean="0"/>
          </a:p>
          <a:p>
            <a:pPr>
              <a:buFont typeface="Arial" panose="020B0604020202020204" pitchFamily="34" charset="0"/>
              <a:buChar char="•"/>
            </a:pPr>
            <a:r>
              <a:rPr lang="en-US" sz="1800" dirty="0"/>
              <a:t>Others may think of a series of numeric values, each paired with a timestamp, defined by a name and a set of labeled dimensions (or “tags”). This is perhaps one way to model time-series data, but not a definition of the data itself</a:t>
            </a:r>
            <a:r>
              <a:rPr lang="en-US" sz="1800" dirty="0" smtClean="0"/>
              <a:t>.</a:t>
            </a:r>
          </a:p>
          <a:p>
            <a:pPr>
              <a:buFont typeface="Arial" panose="020B0604020202020204" pitchFamily="34" charset="0"/>
              <a:buChar char="•"/>
            </a:pPr>
            <a:r>
              <a:rPr lang="en-US" sz="1800" b="1" dirty="0" smtClean="0"/>
              <a:t>Univariate Time Series – One variable, changing with time</a:t>
            </a:r>
            <a:endParaRPr lang="en-US" sz="1800" b="1" dirty="0"/>
          </a:p>
        </p:txBody>
      </p:sp>
      <p:sp>
        <p:nvSpPr>
          <p:cNvPr id="3" name="Content Placeholder 2"/>
          <p:cNvSpPr>
            <a:spLocks noGrp="1"/>
          </p:cNvSpPr>
          <p:nvPr>
            <p:ph sz="quarter" idx="10"/>
          </p:nvPr>
        </p:nvSpPr>
        <p:spPr/>
        <p:txBody>
          <a:bodyPr/>
          <a:lstStyle/>
          <a:p>
            <a:r>
              <a:rPr lang="en-US" dirty="0" smtClean="0"/>
              <a:t>Time Series Data</a:t>
            </a:r>
            <a:endParaRPr lang="en-US" dirty="0"/>
          </a:p>
        </p:txBody>
      </p:sp>
      <p:sp>
        <p:nvSpPr>
          <p:cNvPr id="7" name="TextBox 6"/>
          <p:cNvSpPr txBox="1"/>
          <p:nvPr/>
        </p:nvSpPr>
        <p:spPr>
          <a:xfrm>
            <a:off x="304800" y="5893341"/>
            <a:ext cx="3657599" cy="646331"/>
          </a:xfrm>
          <a:prstGeom prst="rect">
            <a:avLst/>
          </a:prstGeom>
          <a:noFill/>
        </p:spPr>
        <p:txBody>
          <a:bodyPr wrap="square" rtlCol="0">
            <a:spAutoFit/>
          </a:bodyPr>
          <a:lstStyle/>
          <a:p>
            <a:pPr algn="ctr"/>
            <a:r>
              <a:rPr lang="en-US" b="1" dirty="0" smtClean="0"/>
              <a:t>Sensors collecting data over time from different sources</a:t>
            </a:r>
            <a:endParaRPr lang="en-US" b="1" dirty="0"/>
          </a:p>
        </p:txBody>
      </p:sp>
      <p:pic>
        <p:nvPicPr>
          <p:cNvPr id="8" name="Picture 7"/>
          <p:cNvPicPr>
            <a:picLocks noChangeAspect="1"/>
          </p:cNvPicPr>
          <p:nvPr/>
        </p:nvPicPr>
        <p:blipFill>
          <a:blip r:embed="rId2"/>
          <a:stretch>
            <a:fillRect/>
          </a:stretch>
        </p:blipFill>
        <p:spPr>
          <a:xfrm>
            <a:off x="341810" y="3276600"/>
            <a:ext cx="3620589" cy="2616741"/>
          </a:xfrm>
          <a:prstGeom prst="rect">
            <a:avLst/>
          </a:prstGeom>
        </p:spPr>
      </p:pic>
      <p:pic>
        <p:nvPicPr>
          <p:cNvPr id="9" name="Picture 8"/>
          <p:cNvPicPr>
            <a:picLocks noChangeAspect="1"/>
          </p:cNvPicPr>
          <p:nvPr/>
        </p:nvPicPr>
        <p:blipFill>
          <a:blip r:embed="rId3"/>
          <a:stretch>
            <a:fillRect/>
          </a:stretch>
        </p:blipFill>
        <p:spPr>
          <a:xfrm>
            <a:off x="4013561" y="3429001"/>
            <a:ext cx="5016137" cy="2464340"/>
          </a:xfrm>
          <a:prstGeom prst="rect">
            <a:avLst/>
          </a:prstGeom>
        </p:spPr>
      </p:pic>
      <p:sp>
        <p:nvSpPr>
          <p:cNvPr id="11" name="TextBox 10"/>
          <p:cNvSpPr txBox="1"/>
          <p:nvPr/>
        </p:nvSpPr>
        <p:spPr>
          <a:xfrm>
            <a:off x="4127861" y="5904227"/>
            <a:ext cx="4787539" cy="646331"/>
          </a:xfrm>
          <a:prstGeom prst="rect">
            <a:avLst/>
          </a:prstGeom>
          <a:noFill/>
        </p:spPr>
        <p:txBody>
          <a:bodyPr wrap="square" rtlCol="0">
            <a:spAutoFit/>
          </a:bodyPr>
          <a:lstStyle/>
          <a:p>
            <a:pPr algn="ctr"/>
            <a:r>
              <a:rPr lang="en-US" b="1" dirty="0"/>
              <a:t>D</a:t>
            </a:r>
            <a:r>
              <a:rPr lang="en-US" b="1" dirty="0" smtClean="0"/>
              <a:t>ata </a:t>
            </a:r>
            <a:r>
              <a:rPr lang="en-US" b="1" dirty="0"/>
              <a:t>from </a:t>
            </a:r>
            <a:r>
              <a:rPr lang="en-US" b="1" dirty="0" smtClean="0"/>
              <a:t>New </a:t>
            </a:r>
            <a:r>
              <a:rPr lang="en-US" b="1" dirty="0"/>
              <a:t>York, showing taxicab rides for the first few seconds of 2018</a:t>
            </a:r>
          </a:p>
        </p:txBody>
      </p:sp>
    </p:spTree>
    <p:extLst>
      <p:ext uri="{BB962C8B-B14F-4D97-AF65-F5344CB8AC3E}">
        <p14:creationId xmlns:p14="http://schemas.microsoft.com/office/powerpoint/2010/main" val="3851280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smtClean="0"/>
              <a:t>This example illustrates </a:t>
            </a:r>
            <a:r>
              <a:rPr lang="en-US" dirty="0"/>
              <a:t>an inconsistency in actual time series data that measures the </a:t>
            </a:r>
            <a:r>
              <a:rPr lang="en-US" dirty="0" smtClean="0"/>
              <a:t>sea surface </a:t>
            </a:r>
            <a:r>
              <a:rPr lang="en-US" dirty="0"/>
              <a:t>temperature (SST) at various points on the ocean. SST data was </a:t>
            </a:r>
            <a:r>
              <a:rPr lang="en-US" dirty="0" smtClean="0"/>
              <a:t>originally collected </a:t>
            </a:r>
            <a:r>
              <a:rPr lang="en-US" dirty="0"/>
              <a:t>using ocean-based measurements from ships or buoys, but </a:t>
            </a:r>
            <a:r>
              <a:rPr lang="en-US" dirty="0" smtClean="0"/>
              <a:t>more recently</a:t>
            </a:r>
            <a:r>
              <a:rPr lang="en-US" dirty="0"/>
              <a:t>, satellites have been used to gather the data. To create a </a:t>
            </a:r>
            <a:r>
              <a:rPr lang="en-US" dirty="0" smtClean="0"/>
              <a:t>long-term data </a:t>
            </a:r>
            <a:r>
              <a:rPr lang="en-US" dirty="0"/>
              <a:t>set, both sources of data must be used. </a:t>
            </a:r>
            <a:endParaRPr lang="en-US" dirty="0" smtClean="0"/>
          </a:p>
          <a:p>
            <a:endParaRPr lang="en-US" dirty="0" smtClean="0"/>
          </a:p>
          <a:p>
            <a:r>
              <a:rPr lang="en-US" dirty="0" smtClean="0"/>
              <a:t>However</a:t>
            </a:r>
            <a:r>
              <a:rPr lang="en-US" dirty="0"/>
              <a:t>, because the data </a:t>
            </a:r>
            <a:r>
              <a:rPr lang="en-US" dirty="0" smtClean="0"/>
              <a:t>comes from </a:t>
            </a:r>
            <a:r>
              <a:rPr lang="en-US" dirty="0"/>
              <a:t>different sources, the two parts of the data are subtly different. </a:t>
            </a:r>
            <a:r>
              <a:rPr lang="en-US" dirty="0" smtClean="0"/>
              <a:t>This discrepancy </a:t>
            </a:r>
            <a:r>
              <a:rPr lang="en-US" dirty="0"/>
              <a:t>is visually displayed in Figure 2.7, which shows the correlation </a:t>
            </a:r>
            <a:r>
              <a:rPr lang="en-US" dirty="0" smtClean="0"/>
              <a:t>of SST </a:t>
            </a:r>
            <a:r>
              <a:rPr lang="en-US" dirty="0"/>
              <a:t>values between pairs of years. If a pair of years has a positive </a:t>
            </a:r>
            <a:r>
              <a:rPr lang="en-US" dirty="0" smtClean="0"/>
              <a:t>correlation, then </a:t>
            </a:r>
            <a:r>
              <a:rPr lang="en-US" dirty="0"/>
              <a:t>the location corresponding to the pair of years is colored white; </a:t>
            </a:r>
            <a:r>
              <a:rPr lang="en-US" dirty="0" smtClean="0"/>
              <a:t>otherwise it </a:t>
            </a:r>
            <a:r>
              <a:rPr lang="en-US" dirty="0"/>
              <a:t>is colored black. (Seasonal variations were removed from the data since, </a:t>
            </a:r>
            <a:r>
              <a:rPr lang="en-US" dirty="0" smtClean="0"/>
              <a:t>otherwise, all </a:t>
            </a:r>
            <a:r>
              <a:rPr lang="en-US" dirty="0"/>
              <a:t>the years would be highly correlated.) </a:t>
            </a:r>
            <a:endParaRPr lang="en-US" dirty="0" smtClean="0"/>
          </a:p>
          <a:p>
            <a:endParaRPr lang="en-US" dirty="0"/>
          </a:p>
          <a:p>
            <a:r>
              <a:rPr lang="en-US" dirty="0" smtClean="0"/>
              <a:t>There </a:t>
            </a:r>
            <a:r>
              <a:rPr lang="en-US" dirty="0"/>
              <a:t>is a distinct change </a:t>
            </a:r>
            <a:r>
              <a:rPr lang="en-US" dirty="0" smtClean="0"/>
              <a:t>in behavior </a:t>
            </a:r>
            <a:r>
              <a:rPr lang="en-US" dirty="0"/>
              <a:t>where the data has been put together in 1983. Years within each </a:t>
            </a:r>
            <a:r>
              <a:rPr lang="en-US" dirty="0" smtClean="0"/>
              <a:t>of the </a:t>
            </a:r>
            <a:r>
              <a:rPr lang="en-US" dirty="0"/>
              <a:t>two groups, 1958-1982 and 1983-1999, tend to have a positive </a:t>
            </a:r>
            <a:r>
              <a:rPr lang="en-US" dirty="0" smtClean="0"/>
              <a:t>correlation with </a:t>
            </a:r>
            <a:r>
              <a:rPr lang="en-US" dirty="0"/>
              <a:t>one another, but a negative correlation with years in the other </a:t>
            </a:r>
            <a:r>
              <a:rPr lang="en-US" dirty="0" smtClean="0"/>
              <a:t>group. This </a:t>
            </a:r>
            <a:r>
              <a:rPr lang="en-US" dirty="0"/>
              <a:t>does not mean that this data should not be used, only that the </a:t>
            </a:r>
            <a:r>
              <a:rPr lang="en-US" dirty="0" smtClean="0"/>
              <a:t>analyst should </a:t>
            </a:r>
            <a:r>
              <a:rPr lang="en-US" dirty="0"/>
              <a:t>consider the potential impact of such discrepancies on the data </a:t>
            </a:r>
            <a:r>
              <a:rPr lang="en-US" dirty="0" smtClean="0"/>
              <a:t>mining analysis</a:t>
            </a:r>
            <a:r>
              <a:rPr lang="en-US" dirty="0"/>
              <a:t>.</a:t>
            </a:r>
          </a:p>
        </p:txBody>
      </p:sp>
      <p:sp>
        <p:nvSpPr>
          <p:cNvPr id="3" name="Content Placeholder 2"/>
          <p:cNvSpPr>
            <a:spLocks noGrp="1"/>
          </p:cNvSpPr>
          <p:nvPr>
            <p:ph sz="quarter" idx="10"/>
          </p:nvPr>
        </p:nvSpPr>
        <p:spPr/>
        <p:txBody>
          <a:bodyPr/>
          <a:lstStyle/>
          <a:p>
            <a:r>
              <a:rPr lang="en-US" dirty="0" smtClean="0"/>
              <a:t>Finding Correlations – time series Data 1/2</a:t>
            </a:r>
            <a:endParaRPr lang="en-US" dirty="0"/>
          </a:p>
        </p:txBody>
      </p:sp>
    </p:spTree>
    <p:extLst>
      <p:ext uri="{BB962C8B-B14F-4D97-AF65-F5344CB8AC3E}">
        <p14:creationId xmlns:p14="http://schemas.microsoft.com/office/powerpoint/2010/main" val="23027326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0" y="1470391"/>
            <a:ext cx="8229600" cy="4525963"/>
          </a:xfrm>
        </p:spPr>
        <p:txBody>
          <a:bodyPr/>
          <a:lstStyle/>
          <a:p>
            <a:endParaRPr lang="en-US" dirty="0"/>
          </a:p>
        </p:txBody>
      </p:sp>
      <p:sp>
        <p:nvSpPr>
          <p:cNvPr id="3" name="Content Placeholder 2"/>
          <p:cNvSpPr>
            <a:spLocks noGrp="1"/>
          </p:cNvSpPr>
          <p:nvPr>
            <p:ph sz="quarter" idx="10"/>
          </p:nvPr>
        </p:nvSpPr>
        <p:spPr/>
        <p:txBody>
          <a:bodyPr/>
          <a:lstStyle/>
          <a:p>
            <a:r>
              <a:rPr lang="en-US" dirty="0" smtClean="0"/>
              <a:t>Finding correlations – time series data 2/2</a:t>
            </a:r>
            <a:endParaRPr lang="en-US" dirty="0"/>
          </a:p>
        </p:txBody>
      </p:sp>
      <p:pic>
        <p:nvPicPr>
          <p:cNvPr id="5" name="Picture 4"/>
          <p:cNvPicPr>
            <a:picLocks noChangeAspect="1"/>
          </p:cNvPicPr>
          <p:nvPr/>
        </p:nvPicPr>
        <p:blipFill>
          <a:blip r:embed="rId2"/>
          <a:stretch>
            <a:fillRect/>
          </a:stretch>
        </p:blipFill>
        <p:spPr>
          <a:xfrm>
            <a:off x="533400" y="1470391"/>
            <a:ext cx="7620000" cy="4963104"/>
          </a:xfrm>
          <a:prstGeom prst="rect">
            <a:avLst/>
          </a:prstGeom>
        </p:spPr>
      </p:pic>
    </p:spTree>
    <p:extLst>
      <p:ext uri="{BB962C8B-B14F-4D97-AF65-F5344CB8AC3E}">
        <p14:creationId xmlns:p14="http://schemas.microsoft.com/office/powerpoint/2010/main" val="11292359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4525963"/>
          </a:xfrm>
        </p:spPr>
        <p:txBody>
          <a:bodyPr/>
          <a:lstStyle/>
          <a:p>
            <a:pPr marL="0" indent="0"/>
            <a:r>
              <a:rPr lang="en-US" dirty="0" smtClean="0"/>
              <a:t>Clustering Time Series Data</a:t>
            </a:r>
          </a:p>
          <a:p>
            <a:pPr marL="857250" lvl="1" indent="-457200">
              <a:buAutoNum type="arabicPeriod"/>
            </a:pPr>
            <a:r>
              <a:rPr lang="en-US" dirty="0">
                <a:hlinkClick r:id="rId3"/>
              </a:rPr>
              <a:t>https://</a:t>
            </a:r>
            <a:r>
              <a:rPr lang="en-US" dirty="0" smtClean="0">
                <a:hlinkClick r:id="rId3"/>
              </a:rPr>
              <a:t>towardsdatascience.com/dont-make-this-mistake-when-clustering-time-series-data-d9403f39bbb2</a:t>
            </a:r>
            <a:endParaRPr lang="en-US" dirty="0" smtClean="0"/>
          </a:p>
          <a:p>
            <a:pPr marL="400050" lvl="1" indent="0">
              <a:buNone/>
            </a:pPr>
            <a:endParaRPr lang="en-US" dirty="0" smtClean="0"/>
          </a:p>
          <a:p>
            <a:pPr marL="400050" lvl="1" indent="0">
              <a:buNone/>
            </a:pPr>
            <a:endParaRPr lang="en-US" dirty="0"/>
          </a:p>
        </p:txBody>
      </p:sp>
      <p:sp>
        <p:nvSpPr>
          <p:cNvPr id="3" name="Content Placeholder 2"/>
          <p:cNvSpPr>
            <a:spLocks noGrp="1"/>
          </p:cNvSpPr>
          <p:nvPr>
            <p:ph sz="quarter" idx="10"/>
          </p:nvPr>
        </p:nvSpPr>
        <p:spPr/>
        <p:txBody>
          <a:bodyPr/>
          <a:lstStyle/>
          <a:p>
            <a:r>
              <a:rPr lang="en-US" dirty="0" smtClean="0"/>
              <a:t>Time Series Data Clustering Techniques 1/</a:t>
            </a:r>
            <a:endParaRPr lang="en-US" dirty="0"/>
          </a:p>
        </p:txBody>
      </p:sp>
      <p:pic>
        <p:nvPicPr>
          <p:cNvPr id="5" name="Picture 2" descr="https://miro.medium.com/max/576/1*qWeHE_vg9VRZZt9g6WU57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716" y="2748254"/>
            <a:ext cx="4552884" cy="36827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2464999"/>
            <a:ext cx="4572000" cy="3293209"/>
          </a:xfrm>
          <a:prstGeom prst="rect">
            <a:avLst/>
          </a:prstGeom>
        </p:spPr>
        <p:txBody>
          <a:bodyPr>
            <a:spAutoFit/>
          </a:bodyPr>
          <a:lstStyle/>
          <a:p>
            <a:r>
              <a:rPr lang="en-US" sz="1600" dirty="0">
                <a:latin typeface="medium-content-serif-font"/>
              </a:rPr>
              <a:t>There are two types of clustering when dealing with time series data:</a:t>
            </a:r>
          </a:p>
          <a:p>
            <a:pPr>
              <a:buFont typeface="Arial" panose="020B0604020202020204" pitchFamily="34" charset="0"/>
              <a:buChar char="•"/>
            </a:pPr>
            <a:r>
              <a:rPr lang="en-US" sz="1600" b="1" dirty="0">
                <a:latin typeface="medium-content-serif-font"/>
              </a:rPr>
              <a:t>Whole clustering</a:t>
            </a:r>
            <a:r>
              <a:rPr lang="en-US" sz="1600" dirty="0">
                <a:latin typeface="medium-content-serif-font"/>
              </a:rPr>
              <a:t>: When you have several time series which can come from different machines and want to compare them.</a:t>
            </a:r>
          </a:p>
          <a:p>
            <a:pPr>
              <a:buFont typeface="Arial" panose="020B0604020202020204" pitchFamily="34" charset="0"/>
              <a:buChar char="•"/>
            </a:pPr>
            <a:r>
              <a:rPr lang="en-US" sz="1600" b="1" dirty="0">
                <a:latin typeface="medium-content-serif-font"/>
              </a:rPr>
              <a:t>Subsequence clustering</a:t>
            </a:r>
            <a:r>
              <a:rPr lang="en-US" sz="1600" dirty="0">
                <a:latin typeface="medium-content-serif-font"/>
              </a:rPr>
              <a:t>: When the original data is one long time series that needs to be broken into parts to do clustering on those parts.</a:t>
            </a:r>
          </a:p>
          <a:p>
            <a:endParaRPr lang="en-US" sz="1600" dirty="0" smtClean="0">
              <a:latin typeface="medium-content-serif-font"/>
            </a:endParaRPr>
          </a:p>
          <a:p>
            <a:r>
              <a:rPr lang="en-US" sz="1600" dirty="0" smtClean="0">
                <a:latin typeface="medium-content-serif-font"/>
              </a:rPr>
              <a:t>This </a:t>
            </a:r>
            <a:r>
              <a:rPr lang="en-US" sz="1600" dirty="0">
                <a:latin typeface="medium-content-serif-font"/>
              </a:rPr>
              <a:t>papers focuses on the second type of time series clustering, and makes the disruptive claim that </a:t>
            </a:r>
            <a:r>
              <a:rPr lang="en-US" sz="1600" b="1" dirty="0">
                <a:latin typeface="medium-content-serif-font"/>
              </a:rPr>
              <a:t>clustering of time series subsequences is meaningless</a:t>
            </a:r>
            <a:r>
              <a:rPr lang="en-US" sz="1600" dirty="0">
                <a:latin typeface="medium-content-serif-font"/>
              </a:rPr>
              <a:t>!</a:t>
            </a:r>
          </a:p>
        </p:txBody>
      </p:sp>
    </p:spTree>
    <p:extLst>
      <p:ext uri="{BB962C8B-B14F-4D97-AF65-F5344CB8AC3E}">
        <p14:creationId xmlns:p14="http://schemas.microsoft.com/office/powerpoint/2010/main" val="9920748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smtClean="0"/>
              <a:t>Time Series Data- Clustering techniques </a:t>
            </a:r>
          </a:p>
          <a:p>
            <a:pPr marL="0" indent="0"/>
            <a:r>
              <a:rPr lang="en-US" sz="1800" dirty="0" smtClean="0"/>
              <a:t>(Refer T2, Ch 9, Section 9.12)</a:t>
            </a:r>
          </a:p>
          <a:p>
            <a:pPr>
              <a:buFont typeface="Arial" panose="020B0604020202020204" pitchFamily="34" charset="0"/>
              <a:buChar char="•"/>
            </a:pPr>
            <a:r>
              <a:rPr lang="en-US" sz="1800" dirty="0">
                <a:hlinkClick r:id="rId2"/>
              </a:rPr>
              <a:t>https://www.math.vu.nl/~</a:t>
            </a:r>
            <a:r>
              <a:rPr lang="en-US" sz="1800" dirty="0" smtClean="0">
                <a:hlinkClick r:id="rId2"/>
              </a:rPr>
              <a:t>sbhulai/papers/thesis-roelofsen.pdf</a:t>
            </a:r>
            <a:endParaRPr lang="en-US" sz="1800" dirty="0" smtClean="0"/>
          </a:p>
          <a:p>
            <a:r>
              <a:rPr lang="en-US" sz="1800" b="1" i="1" dirty="0" smtClean="0"/>
              <a:t>General </a:t>
            </a:r>
            <a:r>
              <a:rPr lang="en-US" sz="1800" b="1" i="1" dirty="0"/>
              <a:t>clustering methods, such as k-means, are not designed for time series data and therefore may not perform well. </a:t>
            </a:r>
            <a:r>
              <a:rPr lang="en-US" sz="1800" dirty="0"/>
              <a:t>This is mainly caused by the fact that most general clustering methods are built around the </a:t>
            </a:r>
            <a:r>
              <a:rPr lang="en-US" sz="1800" b="1" dirty="0"/>
              <a:t>Euclidean distance</a:t>
            </a:r>
            <a:r>
              <a:rPr lang="en-US" sz="1800" dirty="0"/>
              <a:t>, which does not seem to be a good measure for time series data</a:t>
            </a:r>
            <a:r>
              <a:rPr lang="en-US" sz="1800" dirty="0" smtClean="0"/>
              <a:t>.</a:t>
            </a:r>
          </a:p>
          <a:p>
            <a:r>
              <a:rPr lang="en-US" sz="1800" dirty="0" smtClean="0"/>
              <a:t>So instead of Euclidean distance</a:t>
            </a:r>
            <a:r>
              <a:rPr lang="en-US" sz="1800" dirty="0"/>
              <a:t>, compare seven different </a:t>
            </a:r>
            <a:r>
              <a:rPr lang="en-US" sz="1800" dirty="0" smtClean="0"/>
              <a:t>distance measures. An </a:t>
            </a:r>
            <a:r>
              <a:rPr lang="en-US" sz="1800" dirty="0"/>
              <a:t>overview of the methods that we discuss can be found in Table 1. The seven </a:t>
            </a:r>
            <a:r>
              <a:rPr lang="en-US" sz="1800" dirty="0" smtClean="0"/>
              <a:t>distance measures </a:t>
            </a:r>
            <a:r>
              <a:rPr lang="en-US" sz="1800" dirty="0"/>
              <a:t>can be divided into three different categories: </a:t>
            </a:r>
            <a:r>
              <a:rPr lang="en-US" sz="1800" b="1" dirty="0"/>
              <a:t>lock-step, elastic and </a:t>
            </a:r>
            <a:r>
              <a:rPr lang="en-US" sz="1800" b="1" dirty="0" smtClean="0"/>
              <a:t>feature-based distance </a:t>
            </a:r>
            <a:r>
              <a:rPr lang="en-US" sz="1800" b="1" dirty="0"/>
              <a:t>measures</a:t>
            </a:r>
            <a:r>
              <a:rPr lang="en-US" sz="1800" dirty="0"/>
              <a:t>.</a:t>
            </a:r>
            <a:endParaRPr lang="en-US" sz="1800" dirty="0" smtClean="0"/>
          </a:p>
          <a:p>
            <a:endParaRPr lang="en-US" sz="1800" dirty="0"/>
          </a:p>
        </p:txBody>
      </p:sp>
      <p:sp>
        <p:nvSpPr>
          <p:cNvPr id="3" name="Content Placeholder 2"/>
          <p:cNvSpPr>
            <a:spLocks noGrp="1"/>
          </p:cNvSpPr>
          <p:nvPr>
            <p:ph sz="quarter" idx="10"/>
          </p:nvPr>
        </p:nvSpPr>
        <p:spPr/>
        <p:txBody>
          <a:bodyPr/>
          <a:lstStyle/>
          <a:p>
            <a:r>
              <a:rPr lang="en-US" dirty="0"/>
              <a:t>Time Series Data Clustering </a:t>
            </a:r>
            <a:r>
              <a:rPr lang="en-US" dirty="0" smtClean="0"/>
              <a:t>Techniques 2/</a:t>
            </a:r>
            <a:endParaRPr lang="en-US" dirty="0"/>
          </a:p>
        </p:txBody>
      </p:sp>
      <p:pic>
        <p:nvPicPr>
          <p:cNvPr id="5" name="Picture 4"/>
          <p:cNvPicPr>
            <a:picLocks noChangeAspect="1"/>
          </p:cNvPicPr>
          <p:nvPr/>
        </p:nvPicPr>
        <p:blipFill>
          <a:blip r:embed="rId3"/>
          <a:stretch>
            <a:fillRect/>
          </a:stretch>
        </p:blipFill>
        <p:spPr>
          <a:xfrm>
            <a:off x="457200" y="4572000"/>
            <a:ext cx="8382000" cy="1874972"/>
          </a:xfrm>
          <a:prstGeom prst="rect">
            <a:avLst/>
          </a:prstGeom>
        </p:spPr>
      </p:pic>
    </p:spTree>
    <p:extLst>
      <p:ext uri="{BB962C8B-B14F-4D97-AF65-F5344CB8AC3E}">
        <p14:creationId xmlns:p14="http://schemas.microsoft.com/office/powerpoint/2010/main" val="35539570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371600"/>
            <a:ext cx="8839200" cy="4495800"/>
          </a:xfrm>
        </p:spPr>
        <p:txBody>
          <a:bodyPr>
            <a:noAutofit/>
          </a:bodyPr>
          <a:lstStyle/>
          <a:p>
            <a:r>
              <a:rPr lang="en-US" sz="1600" b="1" dirty="0" smtClean="0"/>
              <a:t>How will you find patterns in Time Series data?</a:t>
            </a:r>
          </a:p>
          <a:p>
            <a:pPr>
              <a:buFontTx/>
              <a:buChar char="-"/>
            </a:pPr>
            <a:r>
              <a:rPr lang="en-US" sz="1600" dirty="0"/>
              <a:t>Technique is to map Time Series data to a different </a:t>
            </a:r>
            <a:r>
              <a:rPr lang="en-US" sz="1600" dirty="0" smtClean="0"/>
              <a:t>space/domain i.e. frequency domain. Feature Extraction using </a:t>
            </a:r>
            <a:r>
              <a:rPr lang="en-US" sz="1600" b="1" u="sng" dirty="0" smtClean="0"/>
              <a:t>Fourier Transforms. </a:t>
            </a:r>
          </a:p>
          <a:p>
            <a:pPr>
              <a:buFontTx/>
              <a:buChar char="-"/>
            </a:pPr>
            <a:r>
              <a:rPr lang="en-US" sz="1600" dirty="0" smtClean="0"/>
              <a:t>Many </a:t>
            </a:r>
            <a:r>
              <a:rPr lang="en-US" sz="1600" dirty="0"/>
              <a:t>other sorts of transformations are also possible. Besides the </a:t>
            </a:r>
            <a:r>
              <a:rPr lang="en-US" sz="1600" dirty="0" smtClean="0"/>
              <a:t>Fourier transform</a:t>
            </a:r>
            <a:r>
              <a:rPr lang="en-US" sz="1600" dirty="0"/>
              <a:t>, the </a:t>
            </a:r>
            <a:r>
              <a:rPr lang="en-US" sz="1600" b="1" u="sng" dirty="0"/>
              <a:t>wavelet transform </a:t>
            </a:r>
            <a:r>
              <a:rPr lang="en-US" sz="1600" dirty="0"/>
              <a:t>has also proven very useful for time </a:t>
            </a:r>
            <a:r>
              <a:rPr lang="en-US" sz="1600" dirty="0" smtClean="0"/>
              <a:t>series and </a:t>
            </a:r>
            <a:r>
              <a:rPr lang="en-US" sz="1600" dirty="0"/>
              <a:t>other types of data.</a:t>
            </a:r>
            <a:endParaRPr lang="en-US" sz="1600" b="1" u="sng" dirty="0" smtClean="0"/>
          </a:p>
          <a:p>
            <a:pPr marL="0" indent="0"/>
            <a:r>
              <a:rPr lang="en-US" sz="1600" dirty="0" smtClean="0"/>
              <a:t>Consider</a:t>
            </a:r>
            <a:r>
              <a:rPr lang="en-US" sz="1600" dirty="0"/>
              <a:t>, for example, time series data, which often contains periodic patterns. If there is only a single periodic pattern and not much noise' then the pattern is easily detected. If, on the other hand, there are a number of periodic patterns and a significant amount of noise is present, then these patterns are hard to detect. Such patterns can, nonetheless, often be detected by applying a Fourier transform to the time series in order to change to a representation in which frequency information is explicit. </a:t>
            </a:r>
            <a:endParaRPr lang="en-US" sz="1600" dirty="0" smtClean="0"/>
          </a:p>
          <a:p>
            <a:pPr marL="0" indent="0"/>
            <a:r>
              <a:rPr lang="en-US" sz="1600" dirty="0" smtClean="0"/>
              <a:t>Example </a:t>
            </a:r>
            <a:r>
              <a:rPr lang="en-US" sz="1600" dirty="0"/>
              <a:t>2.10 (Fourier Analysis). The time series presented in </a:t>
            </a:r>
            <a:r>
              <a:rPr lang="en-US" sz="1600" dirty="0" smtClean="0"/>
              <a:t>Figure 2.I2(b</a:t>
            </a:r>
            <a:r>
              <a:rPr lang="en-US" sz="1600" dirty="0"/>
              <a:t>) is the sum of </a:t>
            </a:r>
            <a:r>
              <a:rPr lang="en-US" sz="1600" dirty="0" smtClean="0"/>
              <a:t>three other </a:t>
            </a:r>
            <a:r>
              <a:rPr lang="en-US" sz="1600" dirty="0"/>
              <a:t>time series, two of which are shown in </a:t>
            </a:r>
            <a:r>
              <a:rPr lang="en-US" sz="1600" dirty="0" smtClean="0"/>
              <a:t>Figure 2.12(a</a:t>
            </a:r>
            <a:r>
              <a:rPr lang="en-US" sz="1600" dirty="0"/>
              <a:t>) and have frequencies of 7 and 17 cycles per second, respectively. </a:t>
            </a:r>
            <a:r>
              <a:rPr lang="en-US" sz="1600" dirty="0" smtClean="0"/>
              <a:t>The third </a:t>
            </a:r>
            <a:r>
              <a:rPr lang="en-US" sz="1600" dirty="0"/>
              <a:t>time series is random noise. Figure 2.12(c) shows the power </a:t>
            </a:r>
            <a:r>
              <a:rPr lang="en-US" sz="1600" dirty="0" smtClean="0"/>
              <a:t>spectrum that </a:t>
            </a:r>
            <a:r>
              <a:rPr lang="en-US" sz="1600" dirty="0"/>
              <a:t>can be computed after applying a Fourier transform to the original </a:t>
            </a:r>
            <a:r>
              <a:rPr lang="en-US" sz="1600" dirty="0" smtClean="0"/>
              <a:t>time series</a:t>
            </a:r>
            <a:r>
              <a:rPr lang="en-US" sz="1600" dirty="0"/>
              <a:t>. (Informally, the power spectrum is proportional to the square of </a:t>
            </a:r>
            <a:r>
              <a:rPr lang="en-US" sz="1600" dirty="0" smtClean="0"/>
              <a:t>each frequency </a:t>
            </a:r>
            <a:r>
              <a:rPr lang="en-US" sz="1600" dirty="0"/>
              <a:t>attribute.) </a:t>
            </a:r>
            <a:r>
              <a:rPr lang="en-US" sz="1600" b="1" u="sng" dirty="0"/>
              <a:t>In spite of the noise, there are two peaks that </a:t>
            </a:r>
            <a:r>
              <a:rPr lang="en-US" sz="1600" b="1" u="sng" dirty="0" smtClean="0"/>
              <a:t>correspond to </a:t>
            </a:r>
            <a:r>
              <a:rPr lang="en-US" sz="1600" b="1" u="sng" dirty="0"/>
              <a:t>the periods of the two original, non-noisy time series. Again, the main </a:t>
            </a:r>
            <a:r>
              <a:rPr lang="en-US" sz="1600" b="1" u="sng" dirty="0" smtClean="0"/>
              <a:t>point is </a:t>
            </a:r>
            <a:r>
              <a:rPr lang="en-US" sz="1600" b="1" u="sng" dirty="0"/>
              <a:t>that better features can reveal important aspects of the data</a:t>
            </a:r>
            <a:r>
              <a:rPr lang="en-US" sz="1600" b="1" u="sng" dirty="0" smtClean="0"/>
              <a:t>.</a:t>
            </a:r>
          </a:p>
          <a:p>
            <a:pPr marL="0" indent="0"/>
            <a:r>
              <a:rPr lang="en-US" sz="1600" dirty="0">
                <a:hlinkClick r:id="rId2"/>
              </a:rPr>
              <a:t>http://www.statsoft.com/Textbook/Time-Series-Analysis</a:t>
            </a:r>
            <a:endParaRPr lang="en-US" sz="1600" b="1" u="sng" dirty="0"/>
          </a:p>
        </p:txBody>
      </p:sp>
      <p:sp>
        <p:nvSpPr>
          <p:cNvPr id="3" name="Content Placeholder 2"/>
          <p:cNvSpPr>
            <a:spLocks noGrp="1"/>
          </p:cNvSpPr>
          <p:nvPr>
            <p:ph sz="quarter" idx="10"/>
          </p:nvPr>
        </p:nvSpPr>
        <p:spPr/>
        <p:txBody>
          <a:bodyPr/>
          <a:lstStyle/>
          <a:p>
            <a:r>
              <a:rPr lang="en-US" dirty="0" smtClean="0"/>
              <a:t>Feature Extraction – Time Series Data 1/2</a:t>
            </a:r>
            <a:endParaRPr lang="en-US" dirty="0"/>
          </a:p>
        </p:txBody>
      </p:sp>
    </p:spTree>
    <p:extLst>
      <p:ext uri="{BB962C8B-B14F-4D97-AF65-F5344CB8AC3E}">
        <p14:creationId xmlns:p14="http://schemas.microsoft.com/office/powerpoint/2010/main" val="39962602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r>
              <a:rPr lang="en-US" dirty="0"/>
              <a:t>Feature Extraction – Time Series Data 2</a:t>
            </a:r>
            <a:r>
              <a:rPr lang="en-US" dirty="0" smtClean="0"/>
              <a:t>/2</a:t>
            </a:r>
            <a:endParaRPr lang="en-US" dirty="0"/>
          </a:p>
        </p:txBody>
      </p:sp>
      <p:pic>
        <p:nvPicPr>
          <p:cNvPr id="4" name="Picture 3"/>
          <p:cNvPicPr>
            <a:picLocks noChangeAspect="1"/>
          </p:cNvPicPr>
          <p:nvPr/>
        </p:nvPicPr>
        <p:blipFill>
          <a:blip r:embed="rId2"/>
          <a:stretch>
            <a:fillRect/>
          </a:stretch>
        </p:blipFill>
        <p:spPr>
          <a:xfrm>
            <a:off x="304800" y="1500368"/>
            <a:ext cx="8408016" cy="4519432"/>
          </a:xfrm>
          <a:prstGeom prst="rect">
            <a:avLst/>
          </a:prstGeom>
        </p:spPr>
      </p:pic>
    </p:spTree>
    <p:extLst>
      <p:ext uri="{BB962C8B-B14F-4D97-AF65-F5344CB8AC3E}">
        <p14:creationId xmlns:p14="http://schemas.microsoft.com/office/powerpoint/2010/main" val="3920536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Would the </a:t>
            </a:r>
            <a:r>
              <a:rPr lang="en-US" b="1" dirty="0"/>
              <a:t>cosine measure </a:t>
            </a:r>
            <a:r>
              <a:rPr lang="en-US" dirty="0"/>
              <a:t>be the appropriate similarity measure to use with </a:t>
            </a:r>
            <a:r>
              <a:rPr lang="en-US" dirty="0" smtClean="0"/>
              <a:t>K-means clustering </a:t>
            </a:r>
            <a:r>
              <a:rPr lang="en-US" dirty="0"/>
              <a:t>for time series data? Why or why not? If not, what </a:t>
            </a:r>
            <a:r>
              <a:rPr lang="en-US" dirty="0" smtClean="0"/>
              <a:t>similarity measure </a:t>
            </a:r>
            <a:r>
              <a:rPr lang="en-US" dirty="0"/>
              <a:t>would be more appropriate?</a:t>
            </a:r>
          </a:p>
        </p:txBody>
      </p:sp>
      <p:sp>
        <p:nvSpPr>
          <p:cNvPr id="3" name="Content Placeholder 2"/>
          <p:cNvSpPr>
            <a:spLocks noGrp="1"/>
          </p:cNvSpPr>
          <p:nvPr>
            <p:ph sz="quarter" idx="10"/>
          </p:nvPr>
        </p:nvSpPr>
        <p:spPr/>
        <p:txBody>
          <a:bodyPr/>
          <a:lstStyle/>
          <a:p>
            <a:r>
              <a:rPr lang="en-US" dirty="0" smtClean="0"/>
              <a:t>Exercise</a:t>
            </a:r>
            <a:endParaRPr lang="en-US" dirty="0"/>
          </a:p>
        </p:txBody>
      </p:sp>
    </p:spTree>
    <p:extLst>
      <p:ext uri="{BB962C8B-B14F-4D97-AF65-F5344CB8AC3E}">
        <p14:creationId xmlns:p14="http://schemas.microsoft.com/office/powerpoint/2010/main" val="19674903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Forecasting Techniques	</a:t>
            </a:r>
            <a:endParaRPr lang="en-US" dirty="0"/>
          </a:p>
        </p:txBody>
      </p:sp>
      <p:sp>
        <p:nvSpPr>
          <p:cNvPr id="5" name="Text Placeholder 4"/>
          <p:cNvSpPr>
            <a:spLocks noGrp="1"/>
          </p:cNvSpPr>
          <p:nvPr>
            <p:ph type="body" idx="1"/>
          </p:nvPr>
        </p:nvSpPr>
        <p:spPr/>
        <p:txBody>
          <a:bodyPr/>
          <a:lstStyle/>
          <a:p>
            <a:r>
              <a:rPr lang="en-US" dirty="0" smtClean="0"/>
              <a:t>Time Series Data</a:t>
            </a:r>
            <a:endParaRPr lang="en-US" dirty="0"/>
          </a:p>
        </p:txBody>
      </p:sp>
    </p:spTree>
    <p:extLst>
      <p:ext uri="{BB962C8B-B14F-4D97-AF65-F5344CB8AC3E}">
        <p14:creationId xmlns:p14="http://schemas.microsoft.com/office/powerpoint/2010/main" val="36472002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Reference Videos</a:t>
            </a:r>
            <a:endParaRPr lang="en-US" dirty="0"/>
          </a:p>
        </p:txBody>
      </p:sp>
      <p:sp>
        <p:nvSpPr>
          <p:cNvPr id="8" name="Content Placeholder 7"/>
          <p:cNvSpPr>
            <a:spLocks noGrp="1"/>
          </p:cNvSpPr>
          <p:nvPr>
            <p:ph idx="1"/>
          </p:nvPr>
        </p:nvSpPr>
        <p:spPr/>
        <p:txBody>
          <a:bodyPr/>
          <a:lstStyle/>
          <a:p>
            <a:r>
              <a:rPr lang="en-US" dirty="0" smtClean="0"/>
              <a:t>Overview of AR, MA, ARMA, ARIMA</a:t>
            </a:r>
            <a:endParaRPr lang="en-US" dirty="0" smtClean="0">
              <a:hlinkClick r:id="rId2"/>
            </a:endParaRPr>
          </a:p>
          <a:p>
            <a:pPr lvl="1"/>
            <a:r>
              <a:rPr lang="en-US" dirty="0" smtClean="0">
                <a:hlinkClick r:id="rId2"/>
              </a:rPr>
              <a:t>https://www.youtube.com/watch?v=Aw77aMLj9uM</a:t>
            </a:r>
          </a:p>
          <a:p>
            <a:r>
              <a:rPr lang="en-US" dirty="0"/>
              <a:t>AR</a:t>
            </a:r>
            <a:endParaRPr lang="en-US" dirty="0">
              <a:hlinkClick r:id="rId3"/>
            </a:endParaRPr>
          </a:p>
          <a:p>
            <a:pPr lvl="1"/>
            <a:r>
              <a:rPr lang="en-US" dirty="0" smtClean="0">
                <a:hlinkClick r:id="rId3"/>
              </a:rPr>
              <a:t>https://www.youtube.com/watch?v=pFkCIg7pPjM</a:t>
            </a:r>
            <a:endParaRPr lang="en-US" dirty="0" smtClean="0"/>
          </a:p>
          <a:p>
            <a:pPr lvl="1"/>
            <a:r>
              <a:rPr lang="en-US" dirty="0" smtClean="0">
                <a:hlinkClick r:id="rId4"/>
              </a:rPr>
              <a:t>https://www.youtube.com/watch?v=6isJCv6pGY8</a:t>
            </a:r>
            <a:endParaRPr lang="en-US" dirty="0" smtClean="0"/>
          </a:p>
          <a:p>
            <a:r>
              <a:rPr lang="en-US" dirty="0" smtClean="0"/>
              <a:t>MA</a:t>
            </a:r>
          </a:p>
          <a:p>
            <a:pPr lvl="1"/>
            <a:r>
              <a:rPr lang="en-US" dirty="0"/>
              <a:t>https://www.youtube.com/watch?v=mC1ARrtkObc</a:t>
            </a:r>
          </a:p>
        </p:txBody>
      </p:sp>
      <p:sp>
        <p:nvSpPr>
          <p:cNvPr id="4" name="Date Placeholder 3"/>
          <p:cNvSpPr>
            <a:spLocks noGrp="1"/>
          </p:cNvSpPr>
          <p:nvPr>
            <p:ph type="dt" sz="half" idx="10"/>
          </p:nvPr>
        </p:nvSpPr>
        <p:spPr/>
        <p:txBody>
          <a:bodyPr/>
          <a:lstStyle/>
          <a:p>
            <a:fld id="{2E7CC8AB-DA3C-4CB0-8904-60D39B1950B9}" type="datetime1">
              <a:rPr lang="en-US" smtClean="0"/>
              <a:t>8/31/2019</a:t>
            </a:fld>
            <a:endParaRPr lang="en-US"/>
          </a:p>
        </p:txBody>
      </p:sp>
      <p:sp>
        <p:nvSpPr>
          <p:cNvPr id="5" name="Footer Placeholder 4"/>
          <p:cNvSpPr>
            <a:spLocks noGrp="1"/>
          </p:cNvSpPr>
          <p:nvPr>
            <p:ph type="ftr" sz="quarter" idx="11"/>
          </p:nvPr>
        </p:nvSpPr>
        <p:spPr/>
        <p:txBody>
          <a:bodyPr/>
          <a:lstStyle/>
          <a:p>
            <a:r>
              <a:rPr lang="en-US" smtClean="0"/>
              <a:t>CS ZG525 / CSI ZG525/ ES ZG526: ADVANCED COMPUTER NETWORKS</a:t>
            </a:r>
            <a:endParaRPr lang="en-US"/>
          </a:p>
        </p:txBody>
      </p:sp>
      <p:sp>
        <p:nvSpPr>
          <p:cNvPr id="6" name="Slide Number Placeholder 5"/>
          <p:cNvSpPr>
            <a:spLocks noGrp="1"/>
          </p:cNvSpPr>
          <p:nvPr>
            <p:ph type="sldNum" sz="quarter" idx="12"/>
          </p:nvPr>
        </p:nvSpPr>
        <p:spPr/>
        <p:txBody>
          <a:bodyPr/>
          <a:lstStyle/>
          <a:p>
            <a:fld id="{29C7079E-14CB-49E3-8BA8-C540CEA3A588}" type="slidenum">
              <a:rPr lang="en-US" smtClean="0"/>
              <a:t>48</a:t>
            </a:fld>
            <a:endParaRPr lang="en-US"/>
          </a:p>
        </p:txBody>
      </p:sp>
    </p:spTree>
    <p:extLst>
      <p:ext uri="{BB962C8B-B14F-4D97-AF65-F5344CB8AC3E}">
        <p14:creationId xmlns:p14="http://schemas.microsoft.com/office/powerpoint/2010/main" val="16095459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1E2D5E-AC7B-4B37-9246-DABB8770DABE}" type="datetime1">
              <a:rPr lang="en-US" smtClean="0"/>
              <a:t>8/31/2019</a:t>
            </a:fld>
            <a:endParaRPr lang="en-US"/>
          </a:p>
        </p:txBody>
      </p:sp>
      <p:sp>
        <p:nvSpPr>
          <p:cNvPr id="5" name="Footer Placeholder 4"/>
          <p:cNvSpPr>
            <a:spLocks noGrp="1"/>
          </p:cNvSpPr>
          <p:nvPr>
            <p:ph type="ftr" sz="quarter" idx="11"/>
          </p:nvPr>
        </p:nvSpPr>
        <p:spPr/>
        <p:txBody>
          <a:bodyPr/>
          <a:lstStyle/>
          <a:p>
            <a:r>
              <a:rPr lang="en-US" smtClean="0"/>
              <a:t>CS ZG525 / CSI ZG525/ ES ZG526: ADVANCED COMPUTER NETWORKS</a:t>
            </a:r>
            <a:endParaRPr lang="en-US" dirty="0"/>
          </a:p>
        </p:txBody>
      </p:sp>
      <p:sp>
        <p:nvSpPr>
          <p:cNvPr id="6" name="Slide Number Placeholder 5"/>
          <p:cNvSpPr>
            <a:spLocks noGrp="1"/>
          </p:cNvSpPr>
          <p:nvPr>
            <p:ph type="sldNum" sz="quarter" idx="12"/>
          </p:nvPr>
        </p:nvSpPr>
        <p:spPr/>
        <p:txBody>
          <a:bodyPr/>
          <a:lstStyle/>
          <a:p>
            <a:fld id="{29C7079E-14CB-49E3-8BA8-C540CEA3A588}" type="slidenum">
              <a:rPr lang="en-US" smtClean="0"/>
              <a:t>49</a:t>
            </a:fld>
            <a:endParaRPr lang="en-US"/>
          </a:p>
        </p:txBody>
      </p:sp>
      <p:pic>
        <p:nvPicPr>
          <p:cNvPr id="7" name="Picture 6"/>
          <p:cNvPicPr>
            <a:picLocks noChangeAspect="1"/>
          </p:cNvPicPr>
          <p:nvPr/>
        </p:nvPicPr>
        <p:blipFill rotWithShape="1">
          <a:blip r:embed="rId2"/>
          <a:srcRect l="10542" t="20833" r="43192" b="27083"/>
          <a:stretch/>
        </p:blipFill>
        <p:spPr>
          <a:xfrm>
            <a:off x="152400" y="228600"/>
            <a:ext cx="8686800" cy="5943600"/>
          </a:xfrm>
          <a:prstGeom prst="rect">
            <a:avLst/>
          </a:prstGeom>
        </p:spPr>
      </p:pic>
    </p:spTree>
    <p:extLst>
      <p:ext uri="{BB962C8B-B14F-4D97-AF65-F5344CB8AC3E}">
        <p14:creationId xmlns:p14="http://schemas.microsoft.com/office/powerpoint/2010/main" val="1719747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0244" t="19186" r="42427" b="30306"/>
          <a:stretch/>
        </p:blipFill>
        <p:spPr>
          <a:xfrm>
            <a:off x="304800" y="1524000"/>
            <a:ext cx="8534400" cy="4800600"/>
          </a:xfrm>
          <a:prstGeom prst="rect">
            <a:avLst/>
          </a:prstGeom>
        </p:spPr>
      </p:pic>
      <p:sp>
        <p:nvSpPr>
          <p:cNvPr id="3" name="Content Placeholder 2"/>
          <p:cNvSpPr>
            <a:spLocks noGrp="1"/>
          </p:cNvSpPr>
          <p:nvPr>
            <p:ph sz="quarter" idx="10"/>
          </p:nvPr>
        </p:nvSpPr>
        <p:spPr/>
        <p:txBody>
          <a:bodyPr/>
          <a:lstStyle/>
          <a:p>
            <a:r>
              <a:rPr lang="en-US" dirty="0" smtClean="0"/>
              <a:t>Cross Sectional Data</a:t>
            </a:r>
            <a:endParaRPr lang="en-US" dirty="0"/>
          </a:p>
        </p:txBody>
      </p:sp>
    </p:spTree>
    <p:extLst>
      <p:ext uri="{BB962C8B-B14F-4D97-AF65-F5344CB8AC3E}">
        <p14:creationId xmlns:p14="http://schemas.microsoft.com/office/powerpoint/2010/main" val="33452461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1E2D5E-AC7B-4B37-9246-DABB8770DABE}" type="datetime1">
              <a:rPr lang="en-US" smtClean="0"/>
              <a:t>8/31/2019</a:t>
            </a:fld>
            <a:endParaRPr lang="en-US"/>
          </a:p>
        </p:txBody>
      </p:sp>
      <p:sp>
        <p:nvSpPr>
          <p:cNvPr id="5" name="Footer Placeholder 4"/>
          <p:cNvSpPr>
            <a:spLocks noGrp="1"/>
          </p:cNvSpPr>
          <p:nvPr>
            <p:ph type="ftr" sz="quarter" idx="11"/>
          </p:nvPr>
        </p:nvSpPr>
        <p:spPr/>
        <p:txBody>
          <a:bodyPr/>
          <a:lstStyle/>
          <a:p>
            <a:r>
              <a:rPr lang="en-US" smtClean="0"/>
              <a:t>CS ZG525 / CSI ZG525/ ES ZG526: ADVANCED COMPUTER NETWORKS</a:t>
            </a:r>
            <a:endParaRPr lang="en-US" dirty="0"/>
          </a:p>
        </p:txBody>
      </p:sp>
      <p:sp>
        <p:nvSpPr>
          <p:cNvPr id="6" name="Slide Number Placeholder 5"/>
          <p:cNvSpPr>
            <a:spLocks noGrp="1"/>
          </p:cNvSpPr>
          <p:nvPr>
            <p:ph type="sldNum" sz="quarter" idx="12"/>
          </p:nvPr>
        </p:nvSpPr>
        <p:spPr/>
        <p:txBody>
          <a:bodyPr/>
          <a:lstStyle/>
          <a:p>
            <a:fld id="{29C7079E-14CB-49E3-8BA8-C540CEA3A588}" type="slidenum">
              <a:rPr lang="en-US" smtClean="0"/>
              <a:t>50</a:t>
            </a:fld>
            <a:endParaRPr lang="en-US"/>
          </a:p>
        </p:txBody>
      </p:sp>
      <p:pic>
        <p:nvPicPr>
          <p:cNvPr id="7" name="Picture 6"/>
          <p:cNvPicPr>
            <a:picLocks noChangeAspect="1"/>
          </p:cNvPicPr>
          <p:nvPr/>
        </p:nvPicPr>
        <p:blipFill rotWithShape="1">
          <a:blip r:embed="rId2"/>
          <a:srcRect l="8668" t="18750" r="41552" b="23143"/>
          <a:stretch/>
        </p:blipFill>
        <p:spPr>
          <a:xfrm>
            <a:off x="152400" y="152400"/>
            <a:ext cx="8839200" cy="6324599"/>
          </a:xfrm>
          <a:prstGeom prst="rect">
            <a:avLst/>
          </a:prstGeom>
        </p:spPr>
      </p:pic>
    </p:spTree>
    <p:extLst>
      <p:ext uri="{BB962C8B-B14F-4D97-AF65-F5344CB8AC3E}">
        <p14:creationId xmlns:p14="http://schemas.microsoft.com/office/powerpoint/2010/main" val="9076972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2A60D-A378-4388-8F7C-2CE3DBDA5931}" type="datetime1">
              <a:rPr lang="en-US" smtClean="0"/>
              <a:t>8/31/2019</a:t>
            </a:fld>
            <a:endParaRPr lang="en-US"/>
          </a:p>
        </p:txBody>
      </p:sp>
      <p:sp>
        <p:nvSpPr>
          <p:cNvPr id="3" name="Footer Placeholder 2"/>
          <p:cNvSpPr>
            <a:spLocks noGrp="1"/>
          </p:cNvSpPr>
          <p:nvPr>
            <p:ph type="ftr" sz="quarter" idx="11"/>
          </p:nvPr>
        </p:nvSpPr>
        <p:spPr/>
        <p:txBody>
          <a:bodyPr/>
          <a:lstStyle/>
          <a:p>
            <a:r>
              <a:rPr lang="en-US" smtClean="0"/>
              <a:t>CS ZG525 / CSI ZG525/ ES ZG526: ADVANCED COMPUTER NETWORKS</a:t>
            </a:r>
            <a:endParaRPr lang="en-US"/>
          </a:p>
        </p:txBody>
      </p:sp>
      <p:sp>
        <p:nvSpPr>
          <p:cNvPr id="4" name="Slide Number Placeholder 3"/>
          <p:cNvSpPr>
            <a:spLocks noGrp="1"/>
          </p:cNvSpPr>
          <p:nvPr>
            <p:ph type="sldNum" sz="quarter" idx="12"/>
          </p:nvPr>
        </p:nvSpPr>
        <p:spPr/>
        <p:txBody>
          <a:bodyPr/>
          <a:lstStyle/>
          <a:p>
            <a:fld id="{29C7079E-14CB-49E3-8BA8-C540CEA3A588}" type="slidenum">
              <a:rPr lang="en-US" smtClean="0"/>
              <a:t>51</a:t>
            </a:fld>
            <a:endParaRPr lang="en-US"/>
          </a:p>
        </p:txBody>
      </p:sp>
      <p:pic>
        <p:nvPicPr>
          <p:cNvPr id="5" name="Picture 4"/>
          <p:cNvPicPr>
            <a:picLocks noChangeAspect="1"/>
          </p:cNvPicPr>
          <p:nvPr/>
        </p:nvPicPr>
        <p:blipFill rotWithShape="1">
          <a:blip r:embed="rId2"/>
          <a:srcRect l="10719" t="22917" r="43600" b="26042"/>
          <a:stretch/>
        </p:blipFill>
        <p:spPr>
          <a:xfrm>
            <a:off x="304800" y="685800"/>
            <a:ext cx="8534400" cy="5410200"/>
          </a:xfrm>
          <a:prstGeom prst="rect">
            <a:avLst/>
          </a:prstGeom>
        </p:spPr>
      </p:pic>
    </p:spTree>
    <p:extLst>
      <p:ext uri="{BB962C8B-B14F-4D97-AF65-F5344CB8AC3E}">
        <p14:creationId xmlns:p14="http://schemas.microsoft.com/office/powerpoint/2010/main" val="28804876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2A60D-A378-4388-8F7C-2CE3DBDA5931}" type="datetime1">
              <a:rPr lang="en-US" smtClean="0"/>
              <a:t>8/31/2019</a:t>
            </a:fld>
            <a:endParaRPr lang="en-US"/>
          </a:p>
        </p:txBody>
      </p:sp>
      <p:sp>
        <p:nvSpPr>
          <p:cNvPr id="3" name="Footer Placeholder 2"/>
          <p:cNvSpPr>
            <a:spLocks noGrp="1"/>
          </p:cNvSpPr>
          <p:nvPr>
            <p:ph type="ftr" sz="quarter" idx="11"/>
          </p:nvPr>
        </p:nvSpPr>
        <p:spPr/>
        <p:txBody>
          <a:bodyPr/>
          <a:lstStyle/>
          <a:p>
            <a:r>
              <a:rPr lang="en-US" smtClean="0"/>
              <a:t>CS ZG525 / CSI ZG525/ ES ZG526: ADVANCED COMPUTER NETWORKS</a:t>
            </a:r>
            <a:endParaRPr lang="en-US"/>
          </a:p>
        </p:txBody>
      </p:sp>
      <p:sp>
        <p:nvSpPr>
          <p:cNvPr id="4" name="Slide Number Placeholder 3"/>
          <p:cNvSpPr>
            <a:spLocks noGrp="1"/>
          </p:cNvSpPr>
          <p:nvPr>
            <p:ph type="sldNum" sz="quarter" idx="12"/>
          </p:nvPr>
        </p:nvSpPr>
        <p:spPr/>
        <p:txBody>
          <a:bodyPr/>
          <a:lstStyle/>
          <a:p>
            <a:fld id="{29C7079E-14CB-49E3-8BA8-C540CEA3A588}" type="slidenum">
              <a:rPr lang="en-US" smtClean="0"/>
              <a:t>52</a:t>
            </a:fld>
            <a:endParaRPr lang="en-US"/>
          </a:p>
        </p:txBody>
      </p:sp>
      <p:pic>
        <p:nvPicPr>
          <p:cNvPr id="5" name="Picture 4"/>
          <p:cNvPicPr>
            <a:picLocks noChangeAspect="1"/>
          </p:cNvPicPr>
          <p:nvPr/>
        </p:nvPicPr>
        <p:blipFill rotWithShape="1">
          <a:blip r:embed="rId2"/>
          <a:srcRect l="10542" t="20833" r="43192" b="33333"/>
          <a:stretch/>
        </p:blipFill>
        <p:spPr>
          <a:xfrm>
            <a:off x="304800" y="609600"/>
            <a:ext cx="8534400" cy="5638800"/>
          </a:xfrm>
          <a:prstGeom prst="rect">
            <a:avLst/>
          </a:prstGeom>
        </p:spPr>
      </p:pic>
    </p:spTree>
    <p:extLst>
      <p:ext uri="{BB962C8B-B14F-4D97-AF65-F5344CB8AC3E}">
        <p14:creationId xmlns:p14="http://schemas.microsoft.com/office/powerpoint/2010/main" val="17115459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947" t="18750" r="40344" b="28125"/>
          <a:stretch/>
        </p:blipFill>
        <p:spPr>
          <a:xfrm>
            <a:off x="381000" y="304800"/>
            <a:ext cx="8471647" cy="6096000"/>
          </a:xfrm>
          <a:prstGeom prst="rect">
            <a:avLst/>
          </a:prstGeom>
        </p:spPr>
      </p:pic>
    </p:spTree>
    <p:extLst>
      <p:ext uri="{BB962C8B-B14F-4D97-AF65-F5344CB8AC3E}">
        <p14:creationId xmlns:p14="http://schemas.microsoft.com/office/powerpoint/2010/main" val="24535588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1713" t="21875" r="44363" b="30226"/>
          <a:stretch/>
        </p:blipFill>
        <p:spPr>
          <a:xfrm>
            <a:off x="152400" y="381000"/>
            <a:ext cx="8894866" cy="5910739"/>
          </a:xfrm>
          <a:prstGeom prst="rect">
            <a:avLst/>
          </a:prstGeom>
        </p:spPr>
      </p:pic>
    </p:spTree>
    <p:extLst>
      <p:ext uri="{BB962C8B-B14F-4D97-AF65-F5344CB8AC3E}">
        <p14:creationId xmlns:p14="http://schemas.microsoft.com/office/powerpoint/2010/main" val="4048923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271" t="18749" r="36164" b="16667"/>
          <a:stretch/>
        </p:blipFill>
        <p:spPr>
          <a:xfrm>
            <a:off x="228600" y="457200"/>
            <a:ext cx="8839200" cy="6019800"/>
          </a:xfrm>
          <a:prstGeom prst="rect">
            <a:avLst/>
          </a:prstGeom>
        </p:spPr>
      </p:pic>
    </p:spTree>
    <p:extLst>
      <p:ext uri="{BB962C8B-B14F-4D97-AF65-F5344CB8AC3E}">
        <p14:creationId xmlns:p14="http://schemas.microsoft.com/office/powerpoint/2010/main" val="31836200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2A60D-A378-4388-8F7C-2CE3DBDA5931}" type="datetime1">
              <a:rPr lang="en-US" smtClean="0"/>
              <a:t>8/31/2019</a:t>
            </a:fld>
            <a:endParaRPr lang="en-US"/>
          </a:p>
        </p:txBody>
      </p:sp>
      <p:sp>
        <p:nvSpPr>
          <p:cNvPr id="3" name="Footer Placeholder 2"/>
          <p:cNvSpPr>
            <a:spLocks noGrp="1"/>
          </p:cNvSpPr>
          <p:nvPr>
            <p:ph type="ftr" sz="quarter" idx="11"/>
          </p:nvPr>
        </p:nvSpPr>
        <p:spPr/>
        <p:txBody>
          <a:bodyPr/>
          <a:lstStyle/>
          <a:p>
            <a:r>
              <a:rPr lang="en-US" smtClean="0"/>
              <a:t>CS ZG525 / CSI ZG525/ ES ZG526: ADVANCED COMPUTER NETWORKS</a:t>
            </a:r>
            <a:endParaRPr lang="en-US"/>
          </a:p>
        </p:txBody>
      </p:sp>
      <p:sp>
        <p:nvSpPr>
          <p:cNvPr id="4" name="Slide Number Placeholder 3"/>
          <p:cNvSpPr>
            <a:spLocks noGrp="1"/>
          </p:cNvSpPr>
          <p:nvPr>
            <p:ph type="sldNum" sz="quarter" idx="12"/>
          </p:nvPr>
        </p:nvSpPr>
        <p:spPr/>
        <p:txBody>
          <a:bodyPr/>
          <a:lstStyle/>
          <a:p>
            <a:fld id="{29C7079E-14CB-49E3-8BA8-C540CEA3A588}" type="slidenum">
              <a:rPr lang="en-US" smtClean="0"/>
              <a:t>56</a:t>
            </a:fld>
            <a:endParaRPr lang="en-US"/>
          </a:p>
        </p:txBody>
      </p:sp>
      <p:pic>
        <p:nvPicPr>
          <p:cNvPr id="5" name="Picture 4"/>
          <p:cNvPicPr>
            <a:picLocks noChangeAspect="1"/>
          </p:cNvPicPr>
          <p:nvPr/>
        </p:nvPicPr>
        <p:blipFill rotWithShape="1">
          <a:blip r:embed="rId2"/>
          <a:srcRect l="9589" t="20833" r="41802" b="41667"/>
          <a:stretch/>
        </p:blipFill>
        <p:spPr>
          <a:xfrm>
            <a:off x="117963" y="457200"/>
            <a:ext cx="8908073" cy="5899151"/>
          </a:xfrm>
          <a:prstGeom prst="rect">
            <a:avLst/>
          </a:prstGeom>
        </p:spPr>
      </p:pic>
    </p:spTree>
    <p:extLst>
      <p:ext uri="{BB962C8B-B14F-4D97-AF65-F5344CB8AC3E}">
        <p14:creationId xmlns:p14="http://schemas.microsoft.com/office/powerpoint/2010/main" val="17781095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983163"/>
          </a:xfrm>
        </p:spPr>
        <p:txBody>
          <a:bodyPr>
            <a:normAutofit fontScale="77500" lnSpcReduction="20000"/>
          </a:bodyPr>
          <a:lstStyle/>
          <a:p>
            <a:r>
              <a:rPr lang="en-US" dirty="0">
                <a:hlinkClick r:id="rId2"/>
              </a:rPr>
              <a:t>https://machinelearningmastery.com/time-series-forecasting-methods-in-python-cheat-sheet</a:t>
            </a:r>
            <a:r>
              <a:rPr lang="en-US" dirty="0" smtClean="0">
                <a:hlinkClick r:id="rId2"/>
              </a:rPr>
              <a:t>/</a:t>
            </a:r>
            <a:r>
              <a:rPr lang="en-US" dirty="0" smtClean="0"/>
              <a:t> (11 techniques discussed here)</a:t>
            </a:r>
          </a:p>
          <a:p>
            <a:endParaRPr lang="en-US" dirty="0" smtClean="0"/>
          </a:p>
          <a:p>
            <a:pPr marL="457200" indent="-457200">
              <a:buAutoNum type="arabicPeriod"/>
            </a:pPr>
            <a:r>
              <a:rPr lang="en-US" sz="2300" b="1" dirty="0" smtClean="0"/>
              <a:t>Linear </a:t>
            </a:r>
            <a:r>
              <a:rPr lang="en-US" sz="2300" b="1" dirty="0" err="1" smtClean="0"/>
              <a:t>AutoRegression</a:t>
            </a:r>
            <a:r>
              <a:rPr lang="en-US" sz="2300" b="1" dirty="0" smtClean="0"/>
              <a:t> (AR) </a:t>
            </a:r>
            <a:r>
              <a:rPr lang="en-US" sz="2300" dirty="0" smtClean="0"/>
              <a:t>- </a:t>
            </a:r>
            <a:r>
              <a:rPr lang="en-US" sz="2300" dirty="0"/>
              <a:t>The </a:t>
            </a:r>
            <a:r>
              <a:rPr lang="en-US" sz="2300" dirty="0" err="1"/>
              <a:t>autoregression</a:t>
            </a:r>
            <a:r>
              <a:rPr lang="en-US" sz="2300" dirty="0"/>
              <a:t> (AR) method models the next step in the sequence as a linear function of the observations at prior time </a:t>
            </a:r>
            <a:r>
              <a:rPr lang="en-US" sz="2300" dirty="0" smtClean="0"/>
              <a:t>steps.</a:t>
            </a:r>
            <a:r>
              <a:rPr lang="en-US" sz="2300" dirty="0"/>
              <a:t> </a:t>
            </a:r>
            <a:r>
              <a:rPr lang="en-US" sz="2300" dirty="0" smtClean="0"/>
              <a:t>Lag =1, AR(1), Lag =2, AR(2) etc…</a:t>
            </a:r>
          </a:p>
          <a:p>
            <a:pPr marL="457200" lvl="1" indent="0">
              <a:buNone/>
            </a:pPr>
            <a:r>
              <a:rPr lang="en-US" sz="2300" i="1" dirty="0"/>
              <a:t>The method is suitable for univariate time series </a:t>
            </a:r>
            <a:r>
              <a:rPr lang="en-US" sz="2300" b="1" i="1" dirty="0"/>
              <a:t>without</a:t>
            </a:r>
            <a:r>
              <a:rPr lang="en-US" sz="2300" i="1" dirty="0"/>
              <a:t> trend and seasonal components</a:t>
            </a:r>
            <a:r>
              <a:rPr lang="en-US" sz="2300" i="1" dirty="0" smtClean="0"/>
              <a:t>. </a:t>
            </a:r>
            <a:endParaRPr lang="en-US" sz="2300" i="1" dirty="0"/>
          </a:p>
          <a:p>
            <a:pPr marL="457200" indent="-457200">
              <a:buAutoNum type="arabicPeriod"/>
            </a:pPr>
            <a:r>
              <a:rPr lang="en-US" sz="2300" b="1" dirty="0" smtClean="0"/>
              <a:t>Moving </a:t>
            </a:r>
            <a:r>
              <a:rPr lang="en-US" sz="2300" b="1" dirty="0"/>
              <a:t>Average (MA</a:t>
            </a:r>
            <a:r>
              <a:rPr lang="en-US" sz="2300" b="1" dirty="0" smtClean="0"/>
              <a:t>) - </a:t>
            </a:r>
            <a:r>
              <a:rPr lang="en-US" sz="2300" dirty="0" smtClean="0"/>
              <a:t>The </a:t>
            </a:r>
            <a:r>
              <a:rPr lang="en-US" sz="2300" dirty="0"/>
              <a:t>moving average (MA) method models the next step in the sequence as a </a:t>
            </a:r>
            <a:r>
              <a:rPr lang="en-US" sz="2300" b="1" dirty="0"/>
              <a:t>linear function of the residual errors </a:t>
            </a:r>
            <a:r>
              <a:rPr lang="en-US" sz="2300" dirty="0"/>
              <a:t>from a mean process at prior time </a:t>
            </a:r>
            <a:r>
              <a:rPr lang="en-US" sz="2300" dirty="0" smtClean="0"/>
              <a:t>steps.</a:t>
            </a:r>
          </a:p>
          <a:p>
            <a:pPr marL="400050" lvl="1" indent="0">
              <a:buNone/>
            </a:pPr>
            <a:r>
              <a:rPr lang="en-US" sz="2300" i="1" dirty="0"/>
              <a:t>The method is suitable for univariate time series </a:t>
            </a:r>
            <a:r>
              <a:rPr lang="en-US" sz="2300" b="1" i="1" dirty="0"/>
              <a:t>without</a:t>
            </a:r>
            <a:r>
              <a:rPr lang="en-US" sz="2300" i="1" dirty="0"/>
              <a:t> trend and seasonal components.</a:t>
            </a:r>
            <a:endParaRPr lang="en-US" sz="2300" i="1" dirty="0" smtClean="0"/>
          </a:p>
          <a:p>
            <a:pPr marL="457200" indent="-457200">
              <a:buAutoNum type="arabicPeriod"/>
            </a:pPr>
            <a:r>
              <a:rPr lang="en-US" b="1" dirty="0" smtClean="0"/>
              <a:t>Autoregressive </a:t>
            </a:r>
            <a:r>
              <a:rPr lang="en-US" b="1" dirty="0"/>
              <a:t>Moving Average (ARMA</a:t>
            </a:r>
            <a:r>
              <a:rPr lang="en-US" b="1" dirty="0" smtClean="0"/>
              <a:t>) -</a:t>
            </a:r>
            <a:r>
              <a:rPr lang="en-US" dirty="0" smtClean="0"/>
              <a:t>The </a:t>
            </a:r>
            <a:r>
              <a:rPr lang="en-US" dirty="0"/>
              <a:t>Autoregressive Moving Average (ARMA) method models the next step in the sequence as a linear function of the observations and </a:t>
            </a:r>
            <a:r>
              <a:rPr lang="en-US" dirty="0" err="1"/>
              <a:t>resiudal</a:t>
            </a:r>
            <a:r>
              <a:rPr lang="en-US" dirty="0"/>
              <a:t> errors at prior time </a:t>
            </a:r>
            <a:r>
              <a:rPr lang="en-US" dirty="0" err="1" smtClean="0"/>
              <a:t>steps.It</a:t>
            </a:r>
            <a:r>
              <a:rPr lang="en-US" dirty="0" smtClean="0"/>
              <a:t> </a:t>
            </a:r>
            <a:r>
              <a:rPr lang="en-US" dirty="0"/>
              <a:t>combines both </a:t>
            </a:r>
            <a:r>
              <a:rPr lang="en-US" dirty="0" err="1"/>
              <a:t>Autoregression</a:t>
            </a:r>
            <a:r>
              <a:rPr lang="en-US" dirty="0"/>
              <a:t> (AR) and Moving Average (MA) models</a:t>
            </a:r>
            <a:r>
              <a:rPr lang="en-US" dirty="0" smtClean="0"/>
              <a:t>.</a:t>
            </a:r>
          </a:p>
          <a:p>
            <a:pPr marL="400050" lvl="1" indent="0">
              <a:buNone/>
            </a:pPr>
            <a:r>
              <a:rPr lang="en-US" i="1" dirty="0"/>
              <a:t> </a:t>
            </a:r>
            <a:r>
              <a:rPr lang="en-US" i="1" dirty="0" smtClean="0"/>
              <a:t> </a:t>
            </a:r>
            <a:r>
              <a:rPr lang="en-US" sz="2300" i="1" dirty="0" smtClean="0"/>
              <a:t>The </a:t>
            </a:r>
            <a:r>
              <a:rPr lang="en-US" sz="2300" i="1" dirty="0"/>
              <a:t>method is suitable for univariate time series </a:t>
            </a:r>
            <a:r>
              <a:rPr lang="en-US" sz="2300" b="1" i="1" dirty="0"/>
              <a:t>without</a:t>
            </a:r>
            <a:r>
              <a:rPr lang="en-US" sz="2300" i="1" dirty="0"/>
              <a:t> trend and seasonal  </a:t>
            </a:r>
            <a:r>
              <a:rPr lang="en-US" sz="2300" i="1" dirty="0" smtClean="0"/>
              <a:t>components.</a:t>
            </a:r>
            <a:endParaRPr lang="en-US" dirty="0" smtClean="0"/>
          </a:p>
        </p:txBody>
      </p:sp>
      <p:sp>
        <p:nvSpPr>
          <p:cNvPr id="3" name="Content Placeholder 2"/>
          <p:cNvSpPr>
            <a:spLocks noGrp="1"/>
          </p:cNvSpPr>
          <p:nvPr>
            <p:ph sz="quarter" idx="10"/>
          </p:nvPr>
        </p:nvSpPr>
        <p:spPr/>
        <p:txBody>
          <a:bodyPr/>
          <a:lstStyle/>
          <a:p>
            <a:r>
              <a:rPr lang="en-US" dirty="0" smtClean="0"/>
              <a:t>Time Series Forecasting Techniques 1/</a:t>
            </a:r>
            <a:endParaRPr lang="en-US" dirty="0"/>
          </a:p>
        </p:txBody>
      </p:sp>
    </p:spTree>
    <p:extLst>
      <p:ext uri="{BB962C8B-B14F-4D97-AF65-F5344CB8AC3E}">
        <p14:creationId xmlns:p14="http://schemas.microsoft.com/office/powerpoint/2010/main" val="4334133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2A60D-A378-4388-8F7C-2CE3DBDA5931}" type="datetime1">
              <a:rPr lang="en-US" smtClean="0"/>
              <a:t>8/31/2019</a:t>
            </a:fld>
            <a:endParaRPr lang="en-US"/>
          </a:p>
        </p:txBody>
      </p:sp>
      <p:sp>
        <p:nvSpPr>
          <p:cNvPr id="3" name="Footer Placeholder 2"/>
          <p:cNvSpPr>
            <a:spLocks noGrp="1"/>
          </p:cNvSpPr>
          <p:nvPr>
            <p:ph type="ftr" sz="quarter" idx="11"/>
          </p:nvPr>
        </p:nvSpPr>
        <p:spPr/>
        <p:txBody>
          <a:bodyPr/>
          <a:lstStyle/>
          <a:p>
            <a:r>
              <a:rPr lang="en-US" smtClean="0"/>
              <a:t>CS ZG525 / CSI ZG525/ ES ZG526: ADVANCED COMPUTER NETWORKS</a:t>
            </a:r>
            <a:endParaRPr lang="en-US"/>
          </a:p>
        </p:txBody>
      </p:sp>
      <p:sp>
        <p:nvSpPr>
          <p:cNvPr id="4" name="Slide Number Placeholder 3"/>
          <p:cNvSpPr>
            <a:spLocks noGrp="1"/>
          </p:cNvSpPr>
          <p:nvPr>
            <p:ph type="sldNum" sz="quarter" idx="12"/>
          </p:nvPr>
        </p:nvSpPr>
        <p:spPr/>
        <p:txBody>
          <a:bodyPr/>
          <a:lstStyle/>
          <a:p>
            <a:fld id="{29C7079E-14CB-49E3-8BA8-C540CEA3A588}" type="slidenum">
              <a:rPr lang="en-US" smtClean="0"/>
              <a:t>58</a:t>
            </a:fld>
            <a:endParaRPr lang="en-US"/>
          </a:p>
        </p:txBody>
      </p:sp>
      <p:sp>
        <p:nvSpPr>
          <p:cNvPr id="7" name="Rectangle 6"/>
          <p:cNvSpPr/>
          <p:nvPr/>
        </p:nvSpPr>
        <p:spPr>
          <a:xfrm>
            <a:off x="468141" y="302515"/>
            <a:ext cx="8207715" cy="1569660"/>
          </a:xfrm>
          <a:prstGeom prst="rect">
            <a:avLst/>
          </a:prstGeom>
          <a:noFill/>
        </p:spPr>
        <p:txBody>
          <a:bodyPr wrap="square" lIns="91440" tIns="45720" rIns="91440" bIns="45720">
            <a:spAutoFit/>
          </a:bodyPr>
          <a:lstStyle/>
          <a:p>
            <a:pPr algn="ctr"/>
            <a:r>
              <a:rPr lang="en-US" sz="3200" i="1" dirty="0" smtClean="0">
                <a:ln w="0"/>
                <a:solidFill>
                  <a:schemeClr val="accent1"/>
                </a:solidFill>
                <a:effectLst>
                  <a:outerShdw blurRad="38100" dist="19050" dir="2700000" algn="tl" rotWithShape="0">
                    <a:schemeClr val="dk1">
                      <a:alpha val="40000"/>
                    </a:schemeClr>
                  </a:outerShdw>
                </a:effectLst>
              </a:rPr>
              <a:t>Non Stationary Time Series Data</a:t>
            </a:r>
          </a:p>
          <a:p>
            <a:pPr algn="ctr"/>
            <a:r>
              <a:rPr lang="en-US" sz="3200" b="0" i="1" cap="none" spc="0" dirty="0" smtClean="0">
                <a:ln w="0"/>
                <a:solidFill>
                  <a:schemeClr val="accent1"/>
                </a:solidFill>
                <a:effectLst>
                  <a:outerShdw blurRad="38100" dist="19050" dir="2700000" algn="tl" rotWithShape="0">
                    <a:schemeClr val="dk1">
                      <a:alpha val="40000"/>
                    </a:schemeClr>
                  </a:outerShdw>
                </a:effectLst>
              </a:rPr>
              <a:t>Differentiate TS Data first to make it stationary</a:t>
            </a:r>
          </a:p>
          <a:p>
            <a:pPr algn="ctr"/>
            <a:r>
              <a:rPr lang="en-US" sz="3200" i="1" dirty="0" smtClean="0">
                <a:ln w="0"/>
                <a:solidFill>
                  <a:schemeClr val="accent1"/>
                </a:solidFill>
                <a:effectLst>
                  <a:outerShdw blurRad="38100" dist="19050" dir="2700000" algn="tl" rotWithShape="0">
                    <a:schemeClr val="dk1">
                      <a:alpha val="40000"/>
                    </a:schemeClr>
                  </a:outerShdw>
                </a:effectLst>
              </a:rPr>
              <a:t>Then apply ARMA</a:t>
            </a:r>
            <a:endParaRPr lang="en-US" sz="3200" b="0" i="1" cap="none" spc="0" dirty="0">
              <a:ln w="0"/>
              <a:solidFill>
                <a:schemeClr val="accent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rotWithShape="1">
          <a:blip r:embed="rId3"/>
          <a:srcRect l="14130" t="19600" r="44289" b="24744"/>
          <a:stretch/>
        </p:blipFill>
        <p:spPr>
          <a:xfrm>
            <a:off x="628650" y="1872175"/>
            <a:ext cx="8047206" cy="4300025"/>
          </a:xfrm>
          <a:prstGeom prst="rect">
            <a:avLst/>
          </a:prstGeom>
        </p:spPr>
      </p:pic>
    </p:spTree>
    <p:extLst>
      <p:ext uri="{BB962C8B-B14F-4D97-AF65-F5344CB8AC3E}">
        <p14:creationId xmlns:p14="http://schemas.microsoft.com/office/powerpoint/2010/main" val="40121567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2A60D-A378-4388-8F7C-2CE3DBDA5931}" type="datetime1">
              <a:rPr lang="en-US" smtClean="0"/>
              <a:t>8/31/2019</a:t>
            </a:fld>
            <a:endParaRPr lang="en-US"/>
          </a:p>
        </p:txBody>
      </p:sp>
      <p:sp>
        <p:nvSpPr>
          <p:cNvPr id="3" name="Footer Placeholder 2"/>
          <p:cNvSpPr>
            <a:spLocks noGrp="1"/>
          </p:cNvSpPr>
          <p:nvPr>
            <p:ph type="ftr" sz="quarter" idx="11"/>
          </p:nvPr>
        </p:nvSpPr>
        <p:spPr/>
        <p:txBody>
          <a:bodyPr/>
          <a:lstStyle/>
          <a:p>
            <a:r>
              <a:rPr lang="en-US" smtClean="0"/>
              <a:t>CS ZG525 / CSI ZG525/ ES ZG526: ADVANCED COMPUTER NETWORKS</a:t>
            </a:r>
            <a:endParaRPr lang="en-US"/>
          </a:p>
        </p:txBody>
      </p:sp>
      <p:sp>
        <p:nvSpPr>
          <p:cNvPr id="4" name="Slide Number Placeholder 3"/>
          <p:cNvSpPr>
            <a:spLocks noGrp="1"/>
          </p:cNvSpPr>
          <p:nvPr>
            <p:ph type="sldNum" sz="quarter" idx="12"/>
          </p:nvPr>
        </p:nvSpPr>
        <p:spPr/>
        <p:txBody>
          <a:bodyPr/>
          <a:lstStyle/>
          <a:p>
            <a:fld id="{29C7079E-14CB-49E3-8BA8-C540CEA3A588}" type="slidenum">
              <a:rPr lang="en-US" smtClean="0"/>
              <a:t>59</a:t>
            </a:fld>
            <a:endParaRPr lang="en-US"/>
          </a:p>
        </p:txBody>
      </p:sp>
      <p:pic>
        <p:nvPicPr>
          <p:cNvPr id="5" name="Picture 4"/>
          <p:cNvPicPr>
            <a:picLocks noChangeAspect="1"/>
          </p:cNvPicPr>
          <p:nvPr/>
        </p:nvPicPr>
        <p:blipFill rotWithShape="1">
          <a:blip r:embed="rId2"/>
          <a:srcRect l="13470" t="22917" r="46120" b="29167"/>
          <a:stretch/>
        </p:blipFill>
        <p:spPr>
          <a:xfrm>
            <a:off x="513177" y="838200"/>
            <a:ext cx="7972865" cy="5315243"/>
          </a:xfrm>
          <a:prstGeom prst="rect">
            <a:avLst/>
          </a:prstGeom>
        </p:spPr>
      </p:pic>
    </p:spTree>
    <p:extLst>
      <p:ext uri="{BB962C8B-B14F-4D97-AF65-F5344CB8AC3E}">
        <p14:creationId xmlns:p14="http://schemas.microsoft.com/office/powerpoint/2010/main" val="1413612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fontAlgn="base">
              <a:buFont typeface="Arial" panose="020B0604020202020204" pitchFamily="34" charset="0"/>
              <a:buChar char="•"/>
            </a:pPr>
            <a:r>
              <a:rPr lang="en-US" dirty="0" smtClean="0"/>
              <a:t>A </a:t>
            </a:r>
            <a:r>
              <a:rPr lang="en-US" dirty="0"/>
              <a:t>financial data set might contain objects that are time series of the daily prices of various stocks</a:t>
            </a:r>
            <a:r>
              <a:rPr lang="en-US" dirty="0" smtClean="0"/>
              <a:t>.</a:t>
            </a:r>
          </a:p>
          <a:p>
            <a:pPr fontAlgn="base">
              <a:buFont typeface="Arial" panose="020B0604020202020204" pitchFamily="34" charset="0"/>
              <a:buChar char="•"/>
            </a:pPr>
            <a:r>
              <a:rPr lang="en-US" dirty="0" smtClean="0"/>
              <a:t>Time </a:t>
            </a:r>
            <a:r>
              <a:rPr lang="en-US" dirty="0"/>
              <a:t>series of the average monthly temperature for Minneapolis during the years 1982 to 1994</a:t>
            </a:r>
            <a:endParaRPr lang="en-US" dirty="0" smtClean="0"/>
          </a:p>
          <a:p>
            <a:pPr fontAlgn="base">
              <a:buFont typeface="Arial" panose="020B0604020202020204" pitchFamily="34" charset="0"/>
              <a:buChar char="•"/>
            </a:pPr>
            <a:r>
              <a:rPr lang="en-US" dirty="0" smtClean="0"/>
              <a:t>Self-driving </a:t>
            </a:r>
            <a:r>
              <a:rPr lang="en-US" dirty="0"/>
              <a:t>cars continuously collect data about how their local environment is changing around them.</a:t>
            </a:r>
          </a:p>
          <a:p>
            <a:pPr fontAlgn="base">
              <a:buFont typeface="Arial" panose="020B0604020202020204" pitchFamily="34" charset="0"/>
              <a:buChar char="•"/>
            </a:pPr>
            <a:r>
              <a:rPr lang="en-US" dirty="0"/>
              <a:t>Autonomous trading algorithms continuously collect data on how the markets are changing.</a:t>
            </a:r>
          </a:p>
          <a:p>
            <a:pPr fontAlgn="base">
              <a:buFont typeface="Arial" panose="020B0604020202020204" pitchFamily="34" charset="0"/>
              <a:buChar char="•"/>
            </a:pPr>
            <a:r>
              <a:rPr lang="en-US" dirty="0"/>
              <a:t>Our smart homes monitor what’s going on inside of them to regulate temperature, identify intruders, and respond to our beck-and-call (“Alexa, play some relaxing music”).</a:t>
            </a:r>
          </a:p>
          <a:p>
            <a:pPr fontAlgn="base">
              <a:buFont typeface="Arial" panose="020B0604020202020204" pitchFamily="34" charset="0"/>
              <a:buChar char="•"/>
            </a:pPr>
            <a:r>
              <a:rPr lang="en-US" dirty="0"/>
              <a:t>Our retail industry monitors how their assets are moving with such precision and efficiency that cheap same-day delivery is a luxury that many of us take for granted.</a:t>
            </a:r>
          </a:p>
          <a:p>
            <a:pPr fontAlgn="base">
              <a:buFont typeface="Arial" panose="020B0604020202020204" pitchFamily="34" charset="0"/>
              <a:buChar char="•"/>
            </a:pPr>
            <a:r>
              <a:rPr lang="en-US" dirty="0"/>
              <a:t>The NYPD tracks its vehicles to allow us to hold them more accountable (e.g., for analyzing </a:t>
            </a:r>
            <a:r>
              <a:rPr lang="en-US" dirty="0">
                <a:hlinkClick r:id="rId2"/>
              </a:rPr>
              <a:t>911 response times</a:t>
            </a:r>
            <a:r>
              <a:rPr lang="en-US" dirty="0" smtClean="0"/>
              <a:t>).</a:t>
            </a:r>
          </a:p>
          <a:p>
            <a:pPr fontAlgn="base">
              <a:buFont typeface="Arial" panose="020B0604020202020204" pitchFamily="34" charset="0"/>
              <a:buChar char="•"/>
            </a:pPr>
            <a:r>
              <a:rPr lang="en-US" dirty="0"/>
              <a:t>There are many other kinds of time-series data. To name a few: DevOps monitoring data, mobile/web application event streams, industrial machine data, scientific measurements.</a:t>
            </a:r>
          </a:p>
          <a:p>
            <a:endParaRPr lang="en-US" dirty="0"/>
          </a:p>
        </p:txBody>
      </p:sp>
      <p:sp>
        <p:nvSpPr>
          <p:cNvPr id="3" name="Content Placeholder 2"/>
          <p:cNvSpPr>
            <a:spLocks noGrp="1"/>
          </p:cNvSpPr>
          <p:nvPr>
            <p:ph sz="quarter" idx="10"/>
          </p:nvPr>
        </p:nvSpPr>
        <p:spPr/>
        <p:txBody>
          <a:bodyPr/>
          <a:lstStyle/>
          <a:p>
            <a:r>
              <a:rPr lang="en-US" dirty="0" smtClean="0"/>
              <a:t>Time Series Data Examples</a:t>
            </a:r>
            <a:endParaRPr lang="en-US" dirty="0"/>
          </a:p>
        </p:txBody>
      </p:sp>
    </p:spTree>
    <p:extLst>
      <p:ext uri="{BB962C8B-B14F-4D97-AF65-F5344CB8AC3E}">
        <p14:creationId xmlns:p14="http://schemas.microsoft.com/office/powerpoint/2010/main" val="42090306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lnSpcReduction="10000"/>
          </a:bodyPr>
          <a:lstStyle/>
          <a:p>
            <a:r>
              <a:rPr lang="en-US" b="1" dirty="0" smtClean="0"/>
              <a:t>4. Autoregressive </a:t>
            </a:r>
            <a:r>
              <a:rPr lang="en-US" b="1" dirty="0"/>
              <a:t>Integrated Moving Average (ARIMA)</a:t>
            </a:r>
          </a:p>
          <a:p>
            <a:pPr lvl="1" fontAlgn="base"/>
            <a:r>
              <a:rPr lang="en-US" dirty="0"/>
              <a:t>The Autoregressive Integrated Moving Average (ARIMA) method models the next step in the sequence as a linear function of the differenced observations and residual errors at prior time steps.</a:t>
            </a:r>
          </a:p>
          <a:p>
            <a:pPr lvl="1" fontAlgn="base"/>
            <a:r>
              <a:rPr lang="en-US" dirty="0"/>
              <a:t>It combines both </a:t>
            </a:r>
            <a:r>
              <a:rPr lang="en-US" dirty="0" err="1"/>
              <a:t>Autoregression</a:t>
            </a:r>
            <a:r>
              <a:rPr lang="en-US" dirty="0"/>
              <a:t> (AR) and Moving Average (MA) models as well as a </a:t>
            </a:r>
            <a:r>
              <a:rPr lang="en-US" b="1" dirty="0"/>
              <a:t>differencing pre-processing step </a:t>
            </a:r>
            <a:r>
              <a:rPr lang="en-US" dirty="0"/>
              <a:t>of the sequence to make the sequence stationary, called integration (I).</a:t>
            </a:r>
          </a:p>
          <a:p>
            <a:pPr lvl="1"/>
            <a:r>
              <a:rPr lang="en-US" i="1" dirty="0" smtClean="0"/>
              <a:t>This</a:t>
            </a:r>
            <a:r>
              <a:rPr lang="en-US" i="1" dirty="0"/>
              <a:t> method is suitable for univariate time series </a:t>
            </a:r>
            <a:r>
              <a:rPr lang="en-US" b="1" i="1" dirty="0"/>
              <a:t>with</a:t>
            </a:r>
            <a:r>
              <a:rPr lang="en-US" i="1" dirty="0"/>
              <a:t> trend and </a:t>
            </a:r>
            <a:r>
              <a:rPr lang="en-US" b="1" i="1" dirty="0"/>
              <a:t>without</a:t>
            </a:r>
            <a:r>
              <a:rPr lang="en-US" i="1" dirty="0"/>
              <a:t> seasonal components</a:t>
            </a:r>
            <a:r>
              <a:rPr lang="en-US" i="1" dirty="0" smtClean="0"/>
              <a:t>.</a:t>
            </a:r>
          </a:p>
          <a:p>
            <a:r>
              <a:rPr lang="en-US" b="1" dirty="0" smtClean="0"/>
              <a:t>5. </a:t>
            </a:r>
            <a:r>
              <a:rPr lang="en-US" b="1" dirty="0"/>
              <a:t>Seasonal Autoregressive Integrated Moving-Average (SARIMA)</a:t>
            </a:r>
          </a:p>
          <a:p>
            <a:pPr lvl="1" fontAlgn="base"/>
            <a:r>
              <a:rPr lang="en-US" dirty="0"/>
              <a:t>The </a:t>
            </a:r>
            <a:r>
              <a:rPr lang="en-US" dirty="0">
                <a:hlinkClick r:id="rId2"/>
              </a:rPr>
              <a:t>Seasonal Autoregressive Integrated Moving Average (SARIMA)</a:t>
            </a:r>
            <a:r>
              <a:rPr lang="en-US" dirty="0"/>
              <a:t> method models the next step in the sequence as a linear function of the differenced observations, errors, differenced seasonal observations, and seasonal errors at prior time steps.</a:t>
            </a:r>
          </a:p>
          <a:p>
            <a:pPr lvl="1" fontAlgn="base"/>
            <a:r>
              <a:rPr lang="en-US" dirty="0"/>
              <a:t>It combines the ARIMA model with the ability to perform the same </a:t>
            </a:r>
            <a:r>
              <a:rPr lang="en-US" dirty="0" err="1"/>
              <a:t>autoregression</a:t>
            </a:r>
            <a:r>
              <a:rPr lang="en-US" dirty="0"/>
              <a:t>, differencing, and moving average modeling at the seasonal level</a:t>
            </a:r>
            <a:r>
              <a:rPr lang="en-US" dirty="0" smtClean="0"/>
              <a:t>.</a:t>
            </a:r>
          </a:p>
          <a:p>
            <a:pPr lvl="1" fontAlgn="base"/>
            <a:r>
              <a:rPr lang="en-US" dirty="0"/>
              <a:t>The method is suitable for univariate time series with trend and/or seasonal components</a:t>
            </a:r>
          </a:p>
          <a:p>
            <a:endParaRPr lang="en-US" dirty="0"/>
          </a:p>
        </p:txBody>
      </p:sp>
      <p:sp>
        <p:nvSpPr>
          <p:cNvPr id="3" name="Content Placeholder 2"/>
          <p:cNvSpPr>
            <a:spLocks noGrp="1"/>
          </p:cNvSpPr>
          <p:nvPr>
            <p:ph sz="quarter" idx="10"/>
          </p:nvPr>
        </p:nvSpPr>
        <p:spPr/>
        <p:txBody>
          <a:bodyPr/>
          <a:lstStyle/>
          <a:p>
            <a:r>
              <a:rPr lang="en-US" dirty="0"/>
              <a:t>Time Series Forecasting Techniques </a:t>
            </a:r>
            <a:r>
              <a:rPr lang="en-US" dirty="0" smtClean="0"/>
              <a:t>2/</a:t>
            </a:r>
            <a:endParaRPr lang="en-US" dirty="0"/>
          </a:p>
        </p:txBody>
      </p:sp>
    </p:spTree>
    <p:extLst>
      <p:ext uri="{BB962C8B-B14F-4D97-AF65-F5344CB8AC3E}">
        <p14:creationId xmlns:p14="http://schemas.microsoft.com/office/powerpoint/2010/main" val="7231672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457200" indent="-457200" fontAlgn="base">
              <a:buFont typeface="+mj-lt"/>
              <a:buAutoNum type="arabicPeriod" startAt="6"/>
            </a:pPr>
            <a:r>
              <a:rPr lang="en-US" dirty="0" smtClean="0"/>
              <a:t>Seasonal </a:t>
            </a:r>
            <a:r>
              <a:rPr lang="en-US" dirty="0"/>
              <a:t>Autoregressive Integrated Moving-Average with Exogenous </a:t>
            </a:r>
            <a:r>
              <a:rPr lang="en-US" dirty="0" err="1"/>
              <a:t>Regressors</a:t>
            </a:r>
            <a:r>
              <a:rPr lang="en-US" dirty="0"/>
              <a:t> (SARIMAX)</a:t>
            </a:r>
          </a:p>
          <a:p>
            <a:pPr marL="457200" indent="-457200" fontAlgn="base">
              <a:buFont typeface="+mj-lt"/>
              <a:buAutoNum type="arabicPeriod" startAt="6"/>
            </a:pPr>
            <a:r>
              <a:rPr lang="en-US" dirty="0"/>
              <a:t>Vector </a:t>
            </a:r>
            <a:r>
              <a:rPr lang="en-US" dirty="0" err="1"/>
              <a:t>Autoregression</a:t>
            </a:r>
            <a:r>
              <a:rPr lang="en-US" dirty="0"/>
              <a:t> (VAR)</a:t>
            </a:r>
          </a:p>
          <a:p>
            <a:pPr marL="457200" indent="-457200" fontAlgn="base">
              <a:buFont typeface="+mj-lt"/>
              <a:buAutoNum type="arabicPeriod" startAt="6"/>
            </a:pPr>
            <a:r>
              <a:rPr lang="en-US" dirty="0"/>
              <a:t>Vector </a:t>
            </a:r>
            <a:r>
              <a:rPr lang="en-US" dirty="0" err="1"/>
              <a:t>Autoregression</a:t>
            </a:r>
            <a:r>
              <a:rPr lang="en-US" dirty="0"/>
              <a:t> Moving-Average (VARMA)</a:t>
            </a:r>
          </a:p>
          <a:p>
            <a:pPr marL="457200" indent="-457200" fontAlgn="base">
              <a:buFont typeface="+mj-lt"/>
              <a:buAutoNum type="arabicPeriod" startAt="6"/>
            </a:pPr>
            <a:r>
              <a:rPr lang="en-US" dirty="0"/>
              <a:t>Vector </a:t>
            </a:r>
            <a:r>
              <a:rPr lang="en-US" dirty="0" err="1"/>
              <a:t>Autoregression</a:t>
            </a:r>
            <a:r>
              <a:rPr lang="en-US" dirty="0"/>
              <a:t> Moving-Average with Exogenous </a:t>
            </a:r>
            <a:r>
              <a:rPr lang="en-US" dirty="0" err="1"/>
              <a:t>Regressors</a:t>
            </a:r>
            <a:r>
              <a:rPr lang="en-US" dirty="0"/>
              <a:t> (VARMAX)</a:t>
            </a:r>
          </a:p>
          <a:p>
            <a:pPr marL="457200" indent="-457200" fontAlgn="base">
              <a:buFont typeface="+mj-lt"/>
              <a:buAutoNum type="arabicPeriod" startAt="6"/>
            </a:pPr>
            <a:r>
              <a:rPr lang="en-US" dirty="0"/>
              <a:t>Simple Exponential Smoothing (SES)</a:t>
            </a:r>
          </a:p>
          <a:p>
            <a:pPr marL="457200" indent="-457200" fontAlgn="base">
              <a:buFont typeface="+mj-lt"/>
              <a:buAutoNum type="arabicPeriod" startAt="6"/>
            </a:pPr>
            <a:r>
              <a:rPr lang="en-US" dirty="0"/>
              <a:t>Holt Winter’s Exponential Smoothing (HWES)</a:t>
            </a:r>
          </a:p>
          <a:p>
            <a:pPr marL="0" indent="0"/>
            <a:endParaRPr lang="en-US" dirty="0"/>
          </a:p>
          <a:p>
            <a:pPr marL="0" indent="0"/>
            <a:r>
              <a:rPr lang="en-US" dirty="0"/>
              <a:t>Good Blog </a:t>
            </a:r>
            <a:r>
              <a:rPr lang="en-US" dirty="0">
                <a:hlinkClick r:id="rId2"/>
              </a:rPr>
              <a:t>–</a:t>
            </a:r>
            <a:r>
              <a:rPr lang="en-US" dirty="0"/>
              <a:t> </a:t>
            </a:r>
          </a:p>
          <a:p>
            <a:pPr marL="0" indent="0"/>
            <a:r>
              <a:rPr lang="en-US" dirty="0">
                <a:hlinkClick r:id="rId2"/>
              </a:rPr>
              <a:t>https://www.datascience.com/blog/time-series-forecasting-machine-learning-differences</a:t>
            </a:r>
            <a:endParaRPr lang="en-US" dirty="0"/>
          </a:p>
          <a:p>
            <a:pPr marL="0" indent="0"/>
            <a:r>
              <a:rPr lang="en-US" dirty="0">
                <a:hlinkClick r:id="rId3"/>
              </a:rPr>
              <a:t>https://www.analyticsvidhya.com/blog/2018/02/time-series-forecasting-methods/</a:t>
            </a:r>
            <a:endParaRPr lang="en-US" dirty="0"/>
          </a:p>
          <a:p>
            <a:pPr marL="0" indent="0"/>
            <a:r>
              <a:rPr lang="en-US" dirty="0">
                <a:hlinkClick r:id="rId4"/>
              </a:rPr>
              <a:t>https://www.analyticsvidhya.com/blog/2016/02/time-series-forecasting-codes-python/</a:t>
            </a:r>
            <a:endParaRPr lang="en-US" dirty="0"/>
          </a:p>
          <a:p>
            <a:endParaRPr lang="en-US" dirty="0"/>
          </a:p>
        </p:txBody>
      </p:sp>
      <p:sp>
        <p:nvSpPr>
          <p:cNvPr id="3" name="Content Placeholder 2"/>
          <p:cNvSpPr>
            <a:spLocks noGrp="1"/>
          </p:cNvSpPr>
          <p:nvPr>
            <p:ph sz="quarter" idx="10"/>
          </p:nvPr>
        </p:nvSpPr>
        <p:spPr/>
        <p:txBody>
          <a:bodyPr/>
          <a:lstStyle/>
          <a:p>
            <a:r>
              <a:rPr lang="en-US" dirty="0"/>
              <a:t>Time Series Forecasting Techniques </a:t>
            </a:r>
            <a:r>
              <a:rPr lang="en-US" dirty="0" smtClean="0"/>
              <a:t>3/</a:t>
            </a:r>
            <a:endParaRPr lang="en-US" dirty="0"/>
          </a:p>
        </p:txBody>
      </p:sp>
    </p:spTree>
    <p:extLst>
      <p:ext uri="{BB962C8B-B14F-4D97-AF65-F5344CB8AC3E}">
        <p14:creationId xmlns:p14="http://schemas.microsoft.com/office/powerpoint/2010/main" val="39510588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0542" t="20833" r="43192" b="27083"/>
          <a:stretch/>
        </p:blipFill>
        <p:spPr>
          <a:xfrm>
            <a:off x="152400" y="228600"/>
            <a:ext cx="8686800" cy="6477000"/>
          </a:xfrm>
          <a:prstGeom prst="rect">
            <a:avLst/>
          </a:prstGeom>
        </p:spPr>
      </p:pic>
    </p:spTree>
    <p:extLst>
      <p:ext uri="{BB962C8B-B14F-4D97-AF65-F5344CB8AC3E}">
        <p14:creationId xmlns:p14="http://schemas.microsoft.com/office/powerpoint/2010/main" val="25810199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056" t="20833" r="46120" b="29166"/>
          <a:stretch/>
        </p:blipFill>
        <p:spPr>
          <a:xfrm>
            <a:off x="152400" y="685800"/>
            <a:ext cx="5181600" cy="5562600"/>
          </a:xfrm>
          <a:prstGeom prst="rect">
            <a:avLst/>
          </a:prstGeom>
        </p:spPr>
      </p:pic>
      <p:sp>
        <p:nvSpPr>
          <p:cNvPr id="3" name="Right Arrow 2"/>
          <p:cNvSpPr/>
          <p:nvPr/>
        </p:nvSpPr>
        <p:spPr>
          <a:xfrm>
            <a:off x="5334000" y="1600200"/>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a:off x="5334000" y="3657600"/>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791200" y="685800"/>
            <a:ext cx="3048000" cy="1754326"/>
          </a:xfrm>
          <a:prstGeom prst="rect">
            <a:avLst/>
          </a:prstGeom>
          <a:noFill/>
        </p:spPr>
        <p:txBody>
          <a:bodyPr wrap="square" rtlCol="0">
            <a:spAutoFit/>
          </a:bodyPr>
          <a:lstStyle/>
          <a:p>
            <a:r>
              <a:rPr lang="en-US" u="sng" dirty="0" smtClean="0"/>
              <a:t>Identification(</a:t>
            </a:r>
            <a:r>
              <a:rPr lang="en-US" dirty="0" smtClean="0"/>
              <a:t>Time </a:t>
            </a:r>
            <a:r>
              <a:rPr lang="en-US" dirty="0"/>
              <a:t>Series Data </a:t>
            </a:r>
            <a:r>
              <a:rPr lang="en-US" dirty="0" smtClean="0"/>
              <a:t>Analysis)</a:t>
            </a:r>
            <a:endParaRPr lang="en-US" u="sng" dirty="0" smtClean="0"/>
          </a:p>
          <a:p>
            <a:pPr marL="285750" indent="-285750">
              <a:buFont typeface="Arial" panose="020B0604020202020204" pitchFamily="34" charset="0"/>
              <a:buChar char="•"/>
            </a:pPr>
            <a:r>
              <a:rPr lang="en-US" dirty="0" smtClean="0"/>
              <a:t>White Noise, </a:t>
            </a:r>
          </a:p>
          <a:p>
            <a:pPr marL="285750" indent="-285750">
              <a:buFont typeface="Arial" panose="020B0604020202020204" pitchFamily="34" charset="0"/>
              <a:buChar char="•"/>
            </a:pPr>
            <a:r>
              <a:rPr lang="en-US" dirty="0" smtClean="0"/>
              <a:t>Trend, Seasonality, Stationarity</a:t>
            </a:r>
          </a:p>
          <a:p>
            <a:pPr marL="285750" indent="-285750">
              <a:buFont typeface="Arial" panose="020B0604020202020204" pitchFamily="34" charset="0"/>
              <a:buChar char="•"/>
            </a:pPr>
            <a:r>
              <a:rPr lang="en-US" dirty="0" smtClean="0"/>
              <a:t>ACF, PACF </a:t>
            </a:r>
            <a:endParaRPr lang="en-US" dirty="0"/>
          </a:p>
        </p:txBody>
      </p:sp>
      <p:sp>
        <p:nvSpPr>
          <p:cNvPr id="6" name="TextBox 5"/>
          <p:cNvSpPr txBox="1"/>
          <p:nvPr/>
        </p:nvSpPr>
        <p:spPr>
          <a:xfrm>
            <a:off x="5791200" y="2807901"/>
            <a:ext cx="3048000" cy="2585323"/>
          </a:xfrm>
          <a:prstGeom prst="rect">
            <a:avLst/>
          </a:prstGeom>
          <a:noFill/>
        </p:spPr>
        <p:txBody>
          <a:bodyPr wrap="square" rtlCol="0">
            <a:spAutoFit/>
          </a:bodyPr>
          <a:lstStyle/>
          <a:p>
            <a:r>
              <a:rPr lang="en-US" u="sng" dirty="0" smtClean="0"/>
              <a:t>Estimation (</a:t>
            </a:r>
            <a:r>
              <a:rPr lang="en-US" dirty="0" smtClean="0"/>
              <a:t>Model Selection &amp; Parameters</a:t>
            </a:r>
            <a:r>
              <a:rPr lang="en-US" u="sng" dirty="0" smtClean="0"/>
              <a:t>)</a:t>
            </a:r>
          </a:p>
          <a:p>
            <a:pPr marL="285750" indent="-285750">
              <a:buFont typeface="Arial" panose="020B0604020202020204" pitchFamily="34" charset="0"/>
              <a:buChar char="•"/>
            </a:pPr>
            <a:r>
              <a:rPr lang="en-US" dirty="0" smtClean="0"/>
              <a:t>ACF, PACF p and q values (lags)</a:t>
            </a:r>
          </a:p>
          <a:p>
            <a:pPr marL="285750" indent="-285750">
              <a:buFont typeface="Arial" panose="020B0604020202020204" pitchFamily="34" charset="0"/>
              <a:buChar char="•"/>
            </a:pPr>
            <a:r>
              <a:rPr lang="en-US" dirty="0" smtClean="0"/>
              <a:t>Level of Integrated data (differentiation required for non stationary data) to convert it into stationary data</a:t>
            </a:r>
            <a:endParaRPr lang="en-US" dirty="0"/>
          </a:p>
        </p:txBody>
      </p:sp>
    </p:spTree>
    <p:extLst>
      <p:ext uri="{BB962C8B-B14F-4D97-AF65-F5344CB8AC3E}">
        <p14:creationId xmlns:p14="http://schemas.microsoft.com/office/powerpoint/2010/main" val="11618148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4276" t="21875" r="46485" b="36458"/>
          <a:stretch/>
        </p:blipFill>
        <p:spPr>
          <a:xfrm>
            <a:off x="481966" y="762000"/>
            <a:ext cx="8423910" cy="5486400"/>
          </a:xfrm>
          <a:prstGeom prst="rect">
            <a:avLst/>
          </a:prstGeom>
        </p:spPr>
      </p:pic>
    </p:spTree>
    <p:extLst>
      <p:ext uri="{BB962C8B-B14F-4D97-AF65-F5344CB8AC3E}">
        <p14:creationId xmlns:p14="http://schemas.microsoft.com/office/powerpoint/2010/main" val="2020880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471" t="21875" r="45534" b="29166"/>
          <a:stretch/>
        </p:blipFill>
        <p:spPr>
          <a:xfrm>
            <a:off x="130127" y="152400"/>
            <a:ext cx="8852171" cy="3581400"/>
          </a:xfrm>
          <a:prstGeom prst="rect">
            <a:avLst/>
          </a:prstGeom>
        </p:spPr>
      </p:pic>
      <p:pic>
        <p:nvPicPr>
          <p:cNvPr id="3" name="Picture 2"/>
          <p:cNvPicPr>
            <a:picLocks noChangeAspect="1"/>
          </p:cNvPicPr>
          <p:nvPr/>
        </p:nvPicPr>
        <p:blipFill rotWithShape="1">
          <a:blip r:embed="rId3"/>
          <a:srcRect l="13104" t="22917" r="45900" b="33333"/>
          <a:stretch/>
        </p:blipFill>
        <p:spPr>
          <a:xfrm>
            <a:off x="0" y="3700975"/>
            <a:ext cx="8982298" cy="2895600"/>
          </a:xfrm>
          <a:prstGeom prst="rect">
            <a:avLst/>
          </a:prstGeom>
        </p:spPr>
      </p:pic>
    </p:spTree>
    <p:extLst>
      <p:ext uri="{BB962C8B-B14F-4D97-AF65-F5344CB8AC3E}">
        <p14:creationId xmlns:p14="http://schemas.microsoft.com/office/powerpoint/2010/main" val="19054681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3154363"/>
          </a:xfrm>
        </p:spPr>
        <p:txBody>
          <a:bodyPr>
            <a:normAutofit fontScale="85000" lnSpcReduction="10000"/>
          </a:bodyPr>
          <a:lstStyle/>
          <a:p>
            <a:r>
              <a:rPr lang="en-US" dirty="0">
                <a:hlinkClick r:id="rId2"/>
              </a:rPr>
              <a:t>https://</a:t>
            </a:r>
            <a:r>
              <a:rPr lang="en-US" dirty="0" smtClean="0">
                <a:hlinkClick r:id="rId2"/>
              </a:rPr>
              <a:t>towardsdatascience.com/hidden-markov-models-for-time-series-classification-basic-overview-a59b74e5e65b</a:t>
            </a:r>
            <a:endParaRPr lang="en-US" dirty="0" smtClean="0"/>
          </a:p>
          <a:p>
            <a:r>
              <a:rPr lang="en-US" dirty="0" smtClean="0">
                <a:hlinkClick r:id="rId3"/>
              </a:rPr>
              <a:t>https</a:t>
            </a:r>
            <a:r>
              <a:rPr lang="en-US" dirty="0">
                <a:hlinkClick r:id="rId3"/>
              </a:rPr>
              <a:t>://</a:t>
            </a:r>
            <a:r>
              <a:rPr lang="en-US" dirty="0" smtClean="0">
                <a:hlinkClick r:id="rId3"/>
              </a:rPr>
              <a:t>nwfsc-timeseries.github.io/atsa/Lectures/Week%206/lec_12_hmm.pdf</a:t>
            </a:r>
            <a:endParaRPr lang="en-US" dirty="0" smtClean="0"/>
          </a:p>
          <a:p>
            <a:r>
              <a:rPr lang="en-US" b="1" dirty="0"/>
              <a:t>Markov Process </a:t>
            </a:r>
            <a:endParaRPr lang="en-US" b="1" dirty="0" smtClean="0"/>
          </a:p>
          <a:p>
            <a:pPr>
              <a:buFont typeface="Arial" panose="020B0604020202020204" pitchFamily="34" charset="0"/>
              <a:buChar char="•"/>
            </a:pPr>
            <a:r>
              <a:rPr lang="en-US" dirty="0" smtClean="0"/>
              <a:t>time </a:t>
            </a:r>
            <a:r>
              <a:rPr lang="en-US" dirty="0"/>
              <a:t>may be discrete or continuous (we’ll focus on discrete) </a:t>
            </a:r>
          </a:p>
          <a:p>
            <a:pPr>
              <a:buFont typeface="Arial" panose="020B0604020202020204" pitchFamily="34" charset="0"/>
              <a:buChar char="•"/>
            </a:pPr>
            <a:r>
              <a:rPr lang="en-US" dirty="0" smtClean="0"/>
              <a:t>Markov </a:t>
            </a:r>
            <a:r>
              <a:rPr lang="en-US" dirty="0"/>
              <a:t>if at each time step, the state </a:t>
            </a:r>
            <a:r>
              <a:rPr lang="en-US" dirty="0" err="1"/>
              <a:t>xt</a:t>
            </a:r>
            <a:r>
              <a:rPr lang="en-US" dirty="0"/>
              <a:t> is only dependent on the previous state xt−1 </a:t>
            </a:r>
          </a:p>
          <a:p>
            <a:pPr>
              <a:buFont typeface="Arial" panose="020B0604020202020204" pitchFamily="34" charset="0"/>
              <a:buChar char="•"/>
            </a:pPr>
            <a:r>
              <a:rPr lang="en-US" dirty="0" err="1" smtClean="0"/>
              <a:t>xt</a:t>
            </a:r>
            <a:r>
              <a:rPr lang="en-US" dirty="0" smtClean="0"/>
              <a:t> </a:t>
            </a:r>
            <a:r>
              <a:rPr lang="en-US" dirty="0"/>
              <a:t>does not depend on future values Entire history can be written as {x1, x2, x3, ..., </a:t>
            </a:r>
            <a:r>
              <a:rPr lang="en-US" dirty="0" err="1"/>
              <a:t>xT</a:t>
            </a:r>
            <a:r>
              <a:rPr lang="en-US" dirty="0"/>
              <a:t> }</a:t>
            </a:r>
            <a:endParaRPr lang="en-US" dirty="0" smtClean="0"/>
          </a:p>
          <a:p>
            <a:endParaRPr lang="en-US" dirty="0"/>
          </a:p>
        </p:txBody>
      </p:sp>
      <p:sp>
        <p:nvSpPr>
          <p:cNvPr id="3" name="Content Placeholder 2"/>
          <p:cNvSpPr>
            <a:spLocks noGrp="1"/>
          </p:cNvSpPr>
          <p:nvPr>
            <p:ph sz="quarter" idx="10"/>
          </p:nvPr>
        </p:nvSpPr>
        <p:spPr/>
        <p:txBody>
          <a:bodyPr/>
          <a:lstStyle/>
          <a:p>
            <a:r>
              <a:rPr lang="en-US" dirty="0" smtClean="0"/>
              <a:t>Hidden Markov for Time Series 1/</a:t>
            </a:r>
            <a:endParaRPr lang="en-US" dirty="0"/>
          </a:p>
        </p:txBody>
      </p:sp>
      <p:pic>
        <p:nvPicPr>
          <p:cNvPr id="7170" name="Picture 2" descr="https://miro.medium.com/max/700/1*jokXaAWaYVpAyaoX0_Mqg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3555" y="4648201"/>
            <a:ext cx="4185845" cy="1837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9034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3000" y="1447800"/>
            <a:ext cx="6705600" cy="2585435"/>
          </a:xfrm>
          <a:prstGeom prst="rect">
            <a:avLst/>
          </a:prstGeom>
        </p:spPr>
      </p:pic>
      <p:sp>
        <p:nvSpPr>
          <p:cNvPr id="3" name="Content Placeholder 2"/>
          <p:cNvSpPr>
            <a:spLocks noGrp="1"/>
          </p:cNvSpPr>
          <p:nvPr>
            <p:ph sz="quarter" idx="10"/>
          </p:nvPr>
        </p:nvSpPr>
        <p:spPr/>
        <p:txBody>
          <a:bodyPr/>
          <a:lstStyle/>
          <a:p>
            <a:r>
              <a:rPr lang="en-US" dirty="0"/>
              <a:t>Hidden Markov for Time Series </a:t>
            </a:r>
            <a:r>
              <a:rPr lang="en-US" dirty="0" smtClean="0"/>
              <a:t>2/</a:t>
            </a:r>
            <a:endParaRPr lang="en-US" dirty="0"/>
          </a:p>
        </p:txBody>
      </p:sp>
      <p:sp>
        <p:nvSpPr>
          <p:cNvPr id="5" name="Rectangle 4"/>
          <p:cNvSpPr/>
          <p:nvPr/>
        </p:nvSpPr>
        <p:spPr>
          <a:xfrm>
            <a:off x="457200" y="4495800"/>
            <a:ext cx="7848600" cy="923330"/>
          </a:xfrm>
          <a:prstGeom prst="rect">
            <a:avLst/>
          </a:prstGeom>
        </p:spPr>
        <p:txBody>
          <a:bodyPr wrap="square">
            <a:spAutoFit/>
          </a:bodyPr>
          <a:lstStyle/>
          <a:p>
            <a:r>
              <a:rPr lang="en-US" dirty="0"/>
              <a:t>There are two general </a:t>
            </a:r>
            <a:r>
              <a:rPr lang="en-US" dirty="0" smtClean="0"/>
              <a:t>flavors </a:t>
            </a:r>
            <a:r>
              <a:rPr lang="en-US" dirty="0"/>
              <a:t>of transition matrices: </a:t>
            </a:r>
          </a:p>
          <a:p>
            <a:pPr marL="285750" indent="-285750">
              <a:buFont typeface="Arial" panose="020B0604020202020204" pitchFamily="34" charset="0"/>
              <a:buChar char="•"/>
            </a:pPr>
            <a:r>
              <a:rPr lang="en-US" dirty="0" smtClean="0"/>
              <a:t>Homogenous </a:t>
            </a:r>
            <a:r>
              <a:rPr lang="en-US" dirty="0"/>
              <a:t>(or stationary</a:t>
            </a:r>
            <a:r>
              <a:rPr lang="en-US" dirty="0" smtClean="0"/>
              <a:t>): transition </a:t>
            </a:r>
            <a:r>
              <a:rPr lang="en-US" dirty="0"/>
              <a:t>probabilities don’t depend on t </a:t>
            </a:r>
            <a:endParaRPr lang="en-US" dirty="0" smtClean="0"/>
          </a:p>
          <a:p>
            <a:pPr marL="285750" indent="-285750">
              <a:buFont typeface="Arial" panose="020B0604020202020204" pitchFamily="34" charset="0"/>
              <a:buChar char="•"/>
            </a:pPr>
            <a:r>
              <a:rPr lang="en-US" dirty="0" smtClean="0"/>
              <a:t>Non-homogeneous : </a:t>
            </a:r>
            <a:r>
              <a:rPr lang="en-US" dirty="0"/>
              <a:t>transition probabilities are time-varying</a:t>
            </a:r>
          </a:p>
        </p:txBody>
      </p:sp>
    </p:spTree>
    <p:extLst>
      <p:ext uri="{BB962C8B-B14F-4D97-AF65-F5344CB8AC3E}">
        <p14:creationId xmlns:p14="http://schemas.microsoft.com/office/powerpoint/2010/main" val="25974079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https://www.kaggle.com/mohitguptaomg/simple-forecast-with-ar-ma-arima/notebook</a:t>
            </a:r>
            <a:endParaRPr lang="en-US" dirty="0"/>
          </a:p>
        </p:txBody>
      </p:sp>
      <p:sp>
        <p:nvSpPr>
          <p:cNvPr id="3" name="Content Placeholder 2"/>
          <p:cNvSpPr>
            <a:spLocks noGrp="1"/>
          </p:cNvSpPr>
          <p:nvPr>
            <p:ph sz="quarter" idx="10"/>
          </p:nvPr>
        </p:nvSpPr>
        <p:spPr/>
        <p:txBody>
          <a:bodyPr/>
          <a:lstStyle/>
          <a:p>
            <a:r>
              <a:rPr lang="en-US" dirty="0" smtClean="0"/>
              <a:t>Exercise</a:t>
            </a:r>
            <a:endParaRPr lang="en-US" dirty="0"/>
          </a:p>
        </p:txBody>
      </p:sp>
    </p:spTree>
    <p:extLst>
      <p:ext uri="{BB962C8B-B14F-4D97-AF65-F5344CB8AC3E}">
        <p14:creationId xmlns:p14="http://schemas.microsoft.com/office/powerpoint/2010/main" val="6502120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T2- </a:t>
            </a:r>
            <a:r>
              <a:rPr lang="en-US" dirty="0" smtClean="0"/>
              <a:t>introduction-to-data-mining-pang-</a:t>
            </a:r>
            <a:r>
              <a:rPr lang="en-US" dirty="0" err="1" smtClean="0"/>
              <a:t>ning</a:t>
            </a:r>
            <a:endParaRPr lang="en-US" dirty="0" smtClean="0"/>
          </a:p>
          <a:p>
            <a:r>
              <a:rPr lang="en-US" dirty="0" smtClean="0"/>
              <a:t>Ch 2, 6,7</a:t>
            </a:r>
          </a:p>
          <a:p>
            <a:r>
              <a:rPr lang="en-US" dirty="0">
                <a:hlinkClick r:id="rId2"/>
              </a:rPr>
              <a:t>https://blog.timescale.com/what-the-heck-is-time-series-data-and-why-do-i-need-a-time-series-database-dcf3b1b18563</a:t>
            </a:r>
            <a:r>
              <a:rPr lang="en-US" dirty="0" smtClean="0">
                <a:hlinkClick r:id="rId2"/>
              </a:rPr>
              <a:t>/</a:t>
            </a:r>
            <a:endParaRPr lang="en-US" dirty="0" smtClean="0"/>
          </a:p>
          <a:p>
            <a:r>
              <a:rPr lang="en-US" dirty="0">
                <a:hlinkClick r:id="rId3"/>
              </a:rPr>
              <a:t>https://</a:t>
            </a:r>
            <a:r>
              <a:rPr lang="en-US" dirty="0" smtClean="0">
                <a:hlinkClick r:id="rId3"/>
              </a:rPr>
              <a:t>academy.datastax.com/resources/getting-started-time-series-data-modeling</a:t>
            </a:r>
            <a:endParaRPr lang="en-US" dirty="0" smtClean="0"/>
          </a:p>
          <a:p>
            <a:r>
              <a:rPr lang="en-US" dirty="0">
                <a:hlinkClick r:id="rId4"/>
              </a:rPr>
              <a:t>http://</a:t>
            </a:r>
            <a:r>
              <a:rPr lang="en-US" dirty="0" smtClean="0">
                <a:hlinkClick r:id="rId4"/>
              </a:rPr>
              <a:t>www.statsoft.com/textbook/time-series-analysis</a:t>
            </a:r>
            <a:endParaRPr lang="en-US" dirty="0" smtClean="0"/>
          </a:p>
          <a:p>
            <a:r>
              <a:rPr lang="en-US" dirty="0">
                <a:hlinkClick r:id="rId5"/>
              </a:rPr>
              <a:t>https://towardsdatascience.com/stationarity-in-time-series-analysis-90c94f27322</a:t>
            </a:r>
            <a:endParaRPr lang="en-US" dirty="0" smtClean="0"/>
          </a:p>
          <a:p>
            <a:r>
              <a:rPr lang="en-US" dirty="0">
                <a:hlinkClick r:id="rId6"/>
              </a:rPr>
              <a:t>https://machinelearningmastery.com/decompose-time-series-data-trend-seasonality</a:t>
            </a:r>
            <a:r>
              <a:rPr lang="en-US" dirty="0" smtClean="0">
                <a:hlinkClick r:id="rId6"/>
              </a:rPr>
              <a:t>/</a:t>
            </a:r>
            <a:endParaRPr lang="en-US" dirty="0" smtClean="0"/>
          </a:p>
          <a:p>
            <a:r>
              <a:rPr lang="en-US" dirty="0">
                <a:hlinkClick r:id="rId7"/>
              </a:rPr>
              <a:t>http://www.statsoft.com/textbook/time-series-analysis#1general</a:t>
            </a:r>
            <a:endParaRPr lang="en-US" dirty="0"/>
          </a:p>
        </p:txBody>
      </p:sp>
      <p:sp>
        <p:nvSpPr>
          <p:cNvPr id="3" name="Content Placeholder 2"/>
          <p:cNvSpPr>
            <a:spLocks noGrp="1"/>
          </p:cNvSpPr>
          <p:nvPr>
            <p:ph sz="quarter" idx="10"/>
          </p:nvPr>
        </p:nvSpPr>
        <p:spPr/>
        <p:txBody>
          <a:bodyPr/>
          <a:lstStyle/>
          <a:p>
            <a:r>
              <a:rPr lang="en-US" dirty="0" smtClean="0"/>
              <a:t>References</a:t>
            </a:r>
            <a:endParaRPr lang="en-US" dirty="0"/>
          </a:p>
        </p:txBody>
      </p:sp>
    </p:spTree>
    <p:extLst>
      <p:ext uri="{BB962C8B-B14F-4D97-AF65-F5344CB8AC3E}">
        <p14:creationId xmlns:p14="http://schemas.microsoft.com/office/powerpoint/2010/main" val="1041491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fontAlgn="base">
              <a:buFont typeface="Arial" panose="020B0604020202020204" pitchFamily="34" charset="0"/>
              <a:buChar char="•"/>
            </a:pPr>
            <a:r>
              <a:rPr lang="en-US" dirty="0"/>
              <a:t>Monitoring software systems: Virtual machines, containers, services, applications</a:t>
            </a:r>
          </a:p>
          <a:p>
            <a:pPr fontAlgn="base">
              <a:buFont typeface="Arial" panose="020B0604020202020204" pitchFamily="34" charset="0"/>
              <a:buChar char="•"/>
            </a:pPr>
            <a:r>
              <a:rPr lang="en-US" dirty="0"/>
              <a:t>Monitoring physical systems: Equipment, machinery, connected devices, the environment, our homes, our bodies</a:t>
            </a:r>
          </a:p>
          <a:p>
            <a:pPr fontAlgn="base">
              <a:buFont typeface="Arial" panose="020B0604020202020204" pitchFamily="34" charset="0"/>
              <a:buChar char="•"/>
            </a:pPr>
            <a:r>
              <a:rPr lang="en-US" dirty="0"/>
              <a:t>Asset tracking applications: Vehicles, trucks, physical containers, pallets</a:t>
            </a:r>
          </a:p>
          <a:p>
            <a:pPr fontAlgn="base">
              <a:buFont typeface="Arial" panose="020B0604020202020204" pitchFamily="34" charset="0"/>
              <a:buChar char="•"/>
            </a:pPr>
            <a:r>
              <a:rPr lang="en-US" dirty="0"/>
              <a:t>Financial trading systems: Classic securities, newer cryptocurrencies</a:t>
            </a:r>
          </a:p>
          <a:p>
            <a:pPr fontAlgn="base">
              <a:buFont typeface="Arial" panose="020B0604020202020204" pitchFamily="34" charset="0"/>
              <a:buChar char="•"/>
            </a:pPr>
            <a:r>
              <a:rPr lang="en-US" dirty="0" err="1"/>
              <a:t>Eventing</a:t>
            </a:r>
            <a:r>
              <a:rPr lang="en-US" dirty="0"/>
              <a:t> applications: Tracking user/customer interaction data</a:t>
            </a:r>
          </a:p>
          <a:p>
            <a:pPr fontAlgn="base">
              <a:buFont typeface="Arial" panose="020B0604020202020204" pitchFamily="34" charset="0"/>
              <a:buChar char="•"/>
            </a:pPr>
            <a:r>
              <a:rPr lang="en-US" dirty="0"/>
              <a:t>Business intelligence tools: Tracking key metrics and the overall health of the </a:t>
            </a:r>
            <a:r>
              <a:rPr lang="en-US" dirty="0" smtClean="0"/>
              <a:t>business(and </a:t>
            </a:r>
            <a:r>
              <a:rPr lang="en-US" dirty="0"/>
              <a:t>more)</a:t>
            </a:r>
          </a:p>
          <a:p>
            <a:endParaRPr lang="en-US" dirty="0"/>
          </a:p>
        </p:txBody>
      </p:sp>
      <p:sp>
        <p:nvSpPr>
          <p:cNvPr id="3" name="Content Placeholder 2"/>
          <p:cNvSpPr>
            <a:spLocks noGrp="1"/>
          </p:cNvSpPr>
          <p:nvPr>
            <p:ph sz="quarter" idx="10"/>
          </p:nvPr>
        </p:nvSpPr>
        <p:spPr/>
        <p:txBody>
          <a:bodyPr/>
          <a:lstStyle/>
          <a:p>
            <a:r>
              <a:rPr lang="en-US" dirty="0" smtClean="0"/>
              <a:t>Data Science Use Cases – Time Series Data</a:t>
            </a:r>
            <a:endParaRPr lang="en-US" dirty="0"/>
          </a:p>
        </p:txBody>
      </p:sp>
    </p:spTree>
    <p:extLst>
      <p:ext uri="{BB962C8B-B14F-4D97-AF65-F5344CB8AC3E}">
        <p14:creationId xmlns:p14="http://schemas.microsoft.com/office/powerpoint/2010/main" val="88221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How time series Data becoming popular</a:t>
            </a:r>
            <a:endParaRPr lang="en-US" dirty="0"/>
          </a:p>
        </p:txBody>
      </p:sp>
      <p:pic>
        <p:nvPicPr>
          <p:cNvPr id="1026" name="Picture 2" descr="https://lh6.googleusercontent.com/3ilNt7AbjM0ahQd10tFn41s8ux_9rRIiDtVOUSUCKPqcvwc-5RZfKhA7SVD6RRlXVc2eMjncTtYliL1wIXHy1LNBN0HsDM4kSCHjbDXvvbgl7inygKEazHrf68gsEx-2eSzmqL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095" y="1676273"/>
            <a:ext cx="8837505" cy="4648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18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77500" lnSpcReduction="20000"/>
          </a:bodyPr>
          <a:lstStyle/>
          <a:p>
            <a:pPr fontAlgn="base">
              <a:buFont typeface="Arial" panose="020B0604020202020204" pitchFamily="34" charset="0"/>
              <a:buChar char="•"/>
            </a:pPr>
            <a:r>
              <a:rPr lang="en-US" dirty="0"/>
              <a:t>The data that arrives is almost always recorded as a new entry</a:t>
            </a:r>
          </a:p>
          <a:p>
            <a:pPr fontAlgn="base">
              <a:buFont typeface="Arial" panose="020B0604020202020204" pitchFamily="34" charset="0"/>
              <a:buChar char="•"/>
            </a:pPr>
            <a:r>
              <a:rPr lang="en-US" dirty="0"/>
              <a:t>The data typically arrives in time order</a:t>
            </a:r>
          </a:p>
          <a:p>
            <a:pPr fontAlgn="base">
              <a:buFont typeface="Arial" panose="020B0604020202020204" pitchFamily="34" charset="0"/>
              <a:buChar char="•"/>
            </a:pPr>
            <a:r>
              <a:rPr lang="en-US" dirty="0"/>
              <a:t>Time is a primary axis (time-intervals can be either regular or irregular)</a:t>
            </a:r>
          </a:p>
          <a:p>
            <a:r>
              <a:rPr lang="en-US" dirty="0"/>
              <a:t>In other words, time-series data workloads are generally “append-only.” While they may need to correct erroneous data after the fact, or handle delayed or out-of-order data, these are exceptions, not the norm</a:t>
            </a:r>
            <a:r>
              <a:rPr lang="en-US" dirty="0" smtClean="0"/>
              <a:t>.</a:t>
            </a:r>
          </a:p>
          <a:p>
            <a:r>
              <a:rPr lang="en-US" dirty="0"/>
              <a:t>Simply put: time-series datasets track changes to the overall system as </a:t>
            </a:r>
            <a:r>
              <a:rPr lang="en-US" b="1" dirty="0"/>
              <a:t>INSERTs</a:t>
            </a:r>
            <a:r>
              <a:rPr lang="en-US" dirty="0"/>
              <a:t>, not </a:t>
            </a:r>
            <a:r>
              <a:rPr lang="en-US" b="1" dirty="0"/>
              <a:t>UPDATEs</a:t>
            </a:r>
            <a:r>
              <a:rPr lang="en-US" dirty="0" smtClean="0"/>
              <a:t>.</a:t>
            </a:r>
          </a:p>
          <a:p>
            <a:r>
              <a:rPr lang="en-US" dirty="0"/>
              <a:t>This practice of recording each and every change to the system as a new, different row is what makes time-series data so powerful. It allows us to measure change: analyze how something changed in the past, monitor how something is changing in the present, predict how it may change in the future</a:t>
            </a:r>
            <a:r>
              <a:rPr lang="en-US" dirty="0" smtClean="0"/>
              <a:t>.</a:t>
            </a:r>
          </a:p>
          <a:p>
            <a:endParaRPr lang="en-US" dirty="0" smtClean="0"/>
          </a:p>
          <a:p>
            <a:r>
              <a:rPr lang="en-US" b="1" dirty="0"/>
              <a:t>Unlike the analyses of random samples of observations that are discussed in the context of most other statistics, the analysis of time series is based on the assumption </a:t>
            </a:r>
            <a:r>
              <a:rPr lang="en-US" b="1" u="sng" dirty="0"/>
              <a:t>that successive values in the data file represent consecutive measurements taken at equally spaced time intervals</a:t>
            </a:r>
            <a:r>
              <a:rPr lang="en-US" b="1" dirty="0"/>
              <a:t>.</a:t>
            </a:r>
          </a:p>
        </p:txBody>
      </p:sp>
      <p:sp>
        <p:nvSpPr>
          <p:cNvPr id="3" name="Content Placeholder 2"/>
          <p:cNvSpPr>
            <a:spLocks noGrp="1"/>
          </p:cNvSpPr>
          <p:nvPr>
            <p:ph sz="quarter" idx="10"/>
          </p:nvPr>
        </p:nvSpPr>
        <p:spPr/>
        <p:txBody>
          <a:bodyPr/>
          <a:lstStyle/>
          <a:p>
            <a:r>
              <a:rPr lang="en-US" dirty="0" smtClean="0"/>
              <a:t>Characteristics of Time Series Data 1/</a:t>
            </a:r>
            <a:endParaRPr lang="en-US" dirty="0"/>
          </a:p>
        </p:txBody>
      </p:sp>
    </p:spTree>
    <p:extLst>
      <p:ext uri="{BB962C8B-B14F-4D97-AF65-F5344CB8AC3E}">
        <p14:creationId xmlns:p14="http://schemas.microsoft.com/office/powerpoint/2010/main" val="12060101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19366</TotalTime>
  <Words>3810</Words>
  <Application>Microsoft Office PowerPoint</Application>
  <PresentationFormat>On-screen Show (4:3)</PresentationFormat>
  <Paragraphs>296</Paragraphs>
  <Slides>69</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69</vt:i4>
      </vt:variant>
    </vt:vector>
  </HeadingPairs>
  <TitlesOfParts>
    <vt:vector size="79" baseType="lpstr">
      <vt:lpstr>Arial</vt:lpstr>
      <vt:lpstr>BentonSans</vt:lpstr>
      <vt:lpstr>BentonSans Book</vt:lpstr>
      <vt:lpstr>Calibri</vt:lpstr>
      <vt:lpstr>Calibri Light</vt:lpstr>
      <vt:lpstr>Georgia</vt:lpstr>
      <vt:lpstr>medium-content-serif-font</vt:lpstr>
      <vt:lpstr>Trebuchet MS</vt:lpstr>
      <vt:lpstr>Office Theme</vt:lpstr>
      <vt:lpstr>1_Office Theme</vt:lpstr>
      <vt:lpstr>DSE ZG523 Introduction to Data Science</vt:lpstr>
      <vt:lpstr>PowerPoint Presentation</vt:lpstr>
      <vt:lpstr>Definition &amp;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Storage, Pre-processing</vt:lpstr>
      <vt:lpstr>PowerPoint Presentation</vt:lpstr>
      <vt:lpstr>PowerPoint Presentation</vt:lpstr>
      <vt:lpstr>Identifying Patterns in TS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Forecasting Techniques </vt:lpstr>
      <vt:lpstr>Reference Videos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Sumita Narang</cp:lastModifiedBy>
  <cp:revision>352</cp:revision>
  <dcterms:created xsi:type="dcterms:W3CDTF">2019-01-11T06:17:47Z</dcterms:created>
  <dcterms:modified xsi:type="dcterms:W3CDTF">2019-08-31T13:42:30Z</dcterms:modified>
</cp:coreProperties>
</file>